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5"/>
  </p:notesMasterIdLst>
  <p:handoutMasterIdLst>
    <p:handoutMasterId r:id="rId16"/>
  </p:handoutMasterIdLst>
  <p:sldIdLst>
    <p:sldId id="276" r:id="rId5"/>
    <p:sldId id="294" r:id="rId6"/>
    <p:sldId id="343" r:id="rId7"/>
    <p:sldId id="342" r:id="rId8"/>
    <p:sldId id="333" r:id="rId9"/>
    <p:sldId id="339" r:id="rId10"/>
    <p:sldId id="340" r:id="rId11"/>
    <p:sldId id="308" r:id="rId12"/>
    <p:sldId id="296" r:id="rId13"/>
    <p:sldId id="29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76DAD"/>
    <a:srgbClr val="0D78C9"/>
    <a:srgbClr val="024C84"/>
    <a:srgbClr val="993200"/>
    <a:srgbClr val="4D4E44"/>
    <a:srgbClr val="176338"/>
    <a:srgbClr val="0F5D3F"/>
    <a:srgbClr val="ABC8D1"/>
    <a:srgbClr val="1B3049"/>
    <a:srgbClr val="5D3E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5" autoAdjust="0"/>
    <p:restoredTop sz="89041" autoAdjust="0"/>
  </p:normalViewPr>
  <p:slideViewPr>
    <p:cSldViewPr>
      <p:cViewPr varScale="1">
        <p:scale>
          <a:sx n="107" d="100"/>
          <a:sy n="107" d="100"/>
        </p:scale>
        <p:origin x="576" y="108"/>
      </p:cViewPr>
      <p:guideLst>
        <p:guide orient="horz" pos="2160"/>
        <p:guide pos="3841"/>
      </p:guideLst>
    </p:cSldViewPr>
  </p:slideViewPr>
  <p:outlineViewPr>
    <p:cViewPr>
      <p:scale>
        <a:sx n="33" d="100"/>
        <a:sy n="33" d="100"/>
      </p:scale>
      <p:origin x="0" y="-978"/>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96" d="100"/>
          <a:sy n="96" d="100"/>
        </p:scale>
        <p:origin x="3558"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Owen Paul" userId="ee0a81db-ca00-4c5e-aa06-3ae977a65289" providerId="ADAL" clId="{40DA7DC4-9CEB-42F7-B79C-E39F03733B33}"/>
    <pc:docChg chg="undo redo custSel addSld delSld modSld modMainMaster">
      <pc:chgData name="Owen Paul" userId="ee0a81db-ca00-4c5e-aa06-3ae977a65289" providerId="ADAL" clId="{40DA7DC4-9CEB-42F7-B79C-E39F03733B33}" dt="2021-02-12T18:23:45.054" v="63" actId="20577"/>
      <pc:docMkLst>
        <pc:docMk/>
      </pc:docMkLst>
      <pc:sldChg chg="del">
        <pc:chgData name="Owen Paul" userId="ee0a81db-ca00-4c5e-aa06-3ae977a65289" providerId="ADAL" clId="{40DA7DC4-9CEB-42F7-B79C-E39F03733B33}" dt="2021-02-12T18:18:19.825" v="45" actId="47"/>
        <pc:sldMkLst>
          <pc:docMk/>
          <pc:sldMk cId="848252901" sldId="285"/>
        </pc:sldMkLst>
      </pc:sldChg>
      <pc:sldChg chg="del">
        <pc:chgData name="Owen Paul" userId="ee0a81db-ca00-4c5e-aa06-3ae977a65289" providerId="ADAL" clId="{40DA7DC4-9CEB-42F7-B79C-E39F03733B33}" dt="2021-02-12T18:22:52.912" v="49" actId="47"/>
        <pc:sldMkLst>
          <pc:docMk/>
          <pc:sldMk cId="822967622" sldId="303"/>
        </pc:sldMkLst>
      </pc:sldChg>
      <pc:sldChg chg="del">
        <pc:chgData name="Owen Paul" userId="ee0a81db-ca00-4c5e-aa06-3ae977a65289" providerId="ADAL" clId="{40DA7DC4-9CEB-42F7-B79C-E39F03733B33}" dt="2021-02-12T18:22:46.281" v="47" actId="47"/>
        <pc:sldMkLst>
          <pc:docMk/>
          <pc:sldMk cId="561997388" sldId="307"/>
        </pc:sldMkLst>
      </pc:sldChg>
      <pc:sldChg chg="modSp add del mod">
        <pc:chgData name="Owen Paul" userId="ee0a81db-ca00-4c5e-aa06-3ae977a65289" providerId="ADAL" clId="{40DA7DC4-9CEB-42F7-B79C-E39F03733B33}" dt="2021-02-12T18:23:45.054" v="63" actId="20577"/>
        <pc:sldMkLst>
          <pc:docMk/>
          <pc:sldMk cId="2934745927" sldId="308"/>
        </pc:sldMkLst>
        <pc:spChg chg="mod">
          <ac:chgData name="Owen Paul" userId="ee0a81db-ca00-4c5e-aa06-3ae977a65289" providerId="ADAL" clId="{40DA7DC4-9CEB-42F7-B79C-E39F03733B33}" dt="2021-02-12T18:23:45.054" v="63" actId="20577"/>
          <ac:spMkLst>
            <pc:docMk/>
            <pc:sldMk cId="2934745927" sldId="308"/>
            <ac:spMk id="2" creationId="{CC9ADE6C-6CA6-4FE2-9F63-22F2ADF1CC7A}"/>
          </ac:spMkLst>
        </pc:spChg>
        <pc:spChg chg="mod">
          <ac:chgData name="Owen Paul" userId="ee0a81db-ca00-4c5e-aa06-3ae977a65289" providerId="ADAL" clId="{40DA7DC4-9CEB-42F7-B79C-E39F03733B33}" dt="2021-02-12T18:23:38.608" v="55" actId="948"/>
          <ac:spMkLst>
            <pc:docMk/>
            <pc:sldMk cId="2934745927" sldId="308"/>
            <ac:spMk id="3" creationId="{706CE4EC-2BE3-426E-BB3F-5AD5863B459D}"/>
          </ac:spMkLst>
        </pc:spChg>
      </pc:sldChg>
      <pc:sldChg chg="modSp del mod modNotes">
        <pc:chgData name="Owen Paul" userId="ee0a81db-ca00-4c5e-aa06-3ae977a65289" providerId="ADAL" clId="{40DA7DC4-9CEB-42F7-B79C-E39F03733B33}" dt="2021-02-12T18:18:10.399" v="27" actId="2696"/>
        <pc:sldMkLst>
          <pc:docMk/>
          <pc:sldMk cId="3019717926" sldId="336"/>
        </pc:sldMkLst>
        <pc:spChg chg="mod">
          <ac:chgData name="Owen Paul" userId="ee0a81db-ca00-4c5e-aa06-3ae977a65289" providerId="ADAL" clId="{40DA7DC4-9CEB-42F7-B79C-E39F03733B33}" dt="2021-02-12T18:18:04.218" v="26" actId="404"/>
          <ac:spMkLst>
            <pc:docMk/>
            <pc:sldMk cId="3019717926" sldId="336"/>
            <ac:spMk id="9220" creationId="{00000000-0000-0000-0000-000000000000}"/>
          </ac:spMkLst>
        </pc:spChg>
      </pc:sldChg>
      <pc:sldChg chg="del">
        <pc:chgData name="Owen Paul" userId="ee0a81db-ca00-4c5e-aa06-3ae977a65289" providerId="ADAL" clId="{40DA7DC4-9CEB-42F7-B79C-E39F03733B33}" dt="2021-02-12T18:22:50.452" v="48" actId="47"/>
        <pc:sldMkLst>
          <pc:docMk/>
          <pc:sldMk cId="3056153891" sldId="341"/>
        </pc:sldMkLst>
      </pc:sldChg>
      <pc:sldChg chg="addSp modSp new mod modAnim">
        <pc:chgData name="Owen Paul" userId="ee0a81db-ca00-4c5e-aa06-3ae977a65289" providerId="ADAL" clId="{40DA7DC4-9CEB-42F7-B79C-E39F03733B33}" dt="2021-02-12T18:18:15.367" v="44" actId="20577"/>
        <pc:sldMkLst>
          <pc:docMk/>
          <pc:sldMk cId="1006857485" sldId="343"/>
        </pc:sldMkLst>
        <pc:spChg chg="mod">
          <ac:chgData name="Owen Paul" userId="ee0a81db-ca00-4c5e-aa06-3ae977a65289" providerId="ADAL" clId="{40DA7DC4-9CEB-42F7-B79C-E39F03733B33}" dt="2021-02-12T18:18:15.367" v="44" actId="20577"/>
          <ac:spMkLst>
            <pc:docMk/>
            <pc:sldMk cId="1006857485" sldId="343"/>
            <ac:spMk id="2" creationId="{83F05A61-4077-459E-A155-726C329E818E}"/>
          </ac:spMkLst>
        </pc:spChg>
        <pc:spChg chg="mod">
          <ac:chgData name="Owen Paul" userId="ee0a81db-ca00-4c5e-aa06-3ae977a65289" providerId="ADAL" clId="{40DA7DC4-9CEB-42F7-B79C-E39F03733B33}" dt="2021-02-12T18:17:57.063" v="25" actId="948"/>
          <ac:spMkLst>
            <pc:docMk/>
            <pc:sldMk cId="1006857485" sldId="343"/>
            <ac:spMk id="3" creationId="{B86579B9-B565-45D7-B5E1-DFE342CDC2F1}"/>
          </ac:spMkLst>
        </pc:spChg>
        <pc:picChg chg="add mod">
          <ac:chgData name="Owen Paul" userId="ee0a81db-ca00-4c5e-aa06-3ae977a65289" providerId="ADAL" clId="{40DA7DC4-9CEB-42F7-B79C-E39F03733B33}" dt="2021-02-12T18:17:17.162" v="14"/>
          <ac:picMkLst>
            <pc:docMk/>
            <pc:sldMk cId="1006857485" sldId="343"/>
            <ac:picMk id="4" creationId="{4A7E0D64-E8CD-428A-8531-5307B70D77AA}"/>
          </ac:picMkLst>
        </pc:picChg>
        <pc:picChg chg="add mod">
          <ac:chgData name="Owen Paul" userId="ee0a81db-ca00-4c5e-aa06-3ae977a65289" providerId="ADAL" clId="{40DA7DC4-9CEB-42F7-B79C-E39F03733B33}" dt="2021-02-12T18:17:17.162" v="14"/>
          <ac:picMkLst>
            <pc:docMk/>
            <pc:sldMk cId="1006857485" sldId="343"/>
            <ac:picMk id="5" creationId="{3DFAD95E-A4A8-48A1-8431-E7BCB662ED59}"/>
          </ac:picMkLst>
        </pc:picChg>
      </pc:sldChg>
      <pc:sldMasterChg chg="modSldLayout">
        <pc:chgData name="Owen Paul" userId="ee0a81db-ca00-4c5e-aa06-3ae977a65289" providerId="ADAL" clId="{40DA7DC4-9CEB-42F7-B79C-E39F03733B33}" dt="2021-02-12T15:47:34.669" v="3" actId="20577"/>
        <pc:sldMasterMkLst>
          <pc:docMk/>
          <pc:sldMasterMk cId="0" sldId="2147483648"/>
        </pc:sldMasterMkLst>
        <pc:sldLayoutChg chg="modSp mod">
          <pc:chgData name="Owen Paul" userId="ee0a81db-ca00-4c5e-aa06-3ae977a65289" providerId="ADAL" clId="{40DA7DC4-9CEB-42F7-B79C-E39F03733B33}" dt="2021-02-12T15:47:34.669" v="3" actId="20577"/>
          <pc:sldLayoutMkLst>
            <pc:docMk/>
            <pc:sldMasterMk cId="0" sldId="2147483648"/>
            <pc:sldLayoutMk cId="0" sldId="2147483649"/>
          </pc:sldLayoutMkLst>
          <pc:spChg chg="mod">
            <ac:chgData name="Owen Paul" userId="ee0a81db-ca00-4c5e-aa06-3ae977a65289" providerId="ADAL" clId="{40DA7DC4-9CEB-42F7-B79C-E39F03733B33}" dt="2021-02-12T15:47:34.669" v="3" actId="20577"/>
            <ac:spMkLst>
              <pc:docMk/>
              <pc:sldMasterMk cId="0" sldId="2147483648"/>
              <pc:sldLayoutMk cId="0" sldId="2147483649"/>
              <ac:spMk id="23" creationId="{00000000-0000-0000-0000-000000000000}"/>
            </ac:spMkLst>
          </pc:spChg>
        </pc:sldLayoutChg>
      </pc:sldMasterChg>
    </pc:docChg>
  </pc:docChgLst>
  <pc:docChgLst>
    <pc:chgData name="Owen Paul" userId="ee0a81db-ca00-4c5e-aa06-3ae977a65289" providerId="ADAL" clId="{F3228DA0-306B-46A7-8B0C-ECD2B21F6E33}"/>
    <pc:docChg chg="modSld">
      <pc:chgData name="Owen Paul" userId="ee0a81db-ca00-4c5e-aa06-3ae977a65289" providerId="ADAL" clId="{F3228DA0-306B-46A7-8B0C-ECD2B21F6E33}" dt="2019-12-11T22:20:24.533" v="2" actId="12"/>
      <pc:docMkLst>
        <pc:docMk/>
      </pc:docMkLst>
      <pc:sldChg chg="modSp">
        <pc:chgData name="Owen Paul" userId="ee0a81db-ca00-4c5e-aa06-3ae977a65289" providerId="ADAL" clId="{F3228DA0-306B-46A7-8B0C-ECD2B21F6E33}" dt="2019-12-11T22:20:24.533" v="2" actId="12"/>
        <pc:sldMkLst>
          <pc:docMk/>
          <pc:sldMk cId="3227779699" sldId="342"/>
        </pc:sldMkLst>
        <pc:spChg chg="mod">
          <ac:chgData name="Owen Paul" userId="ee0a81db-ca00-4c5e-aa06-3ae977a65289" providerId="ADAL" clId="{F3228DA0-306B-46A7-8B0C-ECD2B21F6E33}" dt="2019-12-11T22:20:24.533" v="2" actId="12"/>
          <ac:spMkLst>
            <pc:docMk/>
            <pc:sldMk cId="3227779699" sldId="342"/>
            <ac:spMk id="13" creationId="{02D4F7B2-FB81-4FDB-8043-CD44999B07B4}"/>
          </ac:spMkLst>
        </pc:spChg>
      </pc:sldChg>
    </pc:docChg>
  </pc:docChgLst>
  <pc:docChgLst>
    <pc:chgData name="Owen Paul" userId="ee0a81db-ca00-4c5e-aa06-3ae977a65289" providerId="ADAL" clId="{41FD83F7-78EA-4540-844C-972799D4816D}"/>
    <pc:docChg chg="custSel delSld modSld">
      <pc:chgData name="Owen Paul" userId="ee0a81db-ca00-4c5e-aa06-3ae977a65289" providerId="ADAL" clId="{41FD83F7-78EA-4540-844C-972799D4816D}" dt="2020-01-14T18:13:24.412" v="4" actId="2696"/>
      <pc:docMkLst>
        <pc:docMk/>
      </pc:docMkLst>
      <pc:sldChg chg="delSp">
        <pc:chgData name="Owen Paul" userId="ee0a81db-ca00-4c5e-aa06-3ae977a65289" providerId="ADAL" clId="{41FD83F7-78EA-4540-844C-972799D4816D}" dt="2020-01-04T17:12:12.410" v="0" actId="478"/>
        <pc:sldMkLst>
          <pc:docMk/>
          <pc:sldMk cId="2162693352" sldId="276"/>
        </pc:sldMkLst>
        <pc:spChg chg="del">
          <ac:chgData name="Owen Paul" userId="ee0a81db-ca00-4c5e-aa06-3ae977a65289" providerId="ADAL" clId="{41FD83F7-78EA-4540-844C-972799D4816D}" dt="2020-01-04T17:12:12.410" v="0" actId="478"/>
          <ac:spMkLst>
            <pc:docMk/>
            <pc:sldMk cId="2162693352" sldId="276"/>
            <ac:spMk id="7" creationId="{FF95C13F-19A7-471D-A610-3A6486CD7F37}"/>
          </ac:spMkLst>
        </pc:spChg>
      </pc:sldChg>
      <pc:sldChg chg="del">
        <pc:chgData name="Owen Paul" userId="ee0a81db-ca00-4c5e-aa06-3ae977a65289" providerId="ADAL" clId="{41FD83F7-78EA-4540-844C-972799D4816D}" dt="2020-01-14T18:13:24.412" v="4" actId="2696"/>
        <pc:sldMkLst>
          <pc:docMk/>
          <pc:sldMk cId="4113874914" sldId="304"/>
        </pc:sldMkLst>
      </pc:sldChg>
      <pc:sldChg chg="del">
        <pc:chgData name="Owen Paul" userId="ee0a81db-ca00-4c5e-aa06-3ae977a65289" providerId="ADAL" clId="{41FD83F7-78EA-4540-844C-972799D4816D}" dt="2020-01-14T18:13:22.697" v="3" actId="2696"/>
        <pc:sldMkLst>
          <pc:docMk/>
          <pc:sldMk cId="2167265044" sldId="305"/>
        </pc:sldMkLst>
      </pc:sldChg>
      <pc:sldChg chg="modSp">
        <pc:chgData name="Owen Paul" userId="ee0a81db-ca00-4c5e-aa06-3ae977a65289" providerId="ADAL" clId="{41FD83F7-78EA-4540-844C-972799D4816D}" dt="2020-01-13T20:17:39.374" v="1" actId="948"/>
        <pc:sldMkLst>
          <pc:docMk/>
          <pc:sldMk cId="561997388" sldId="307"/>
        </pc:sldMkLst>
        <pc:spChg chg="mod">
          <ac:chgData name="Owen Paul" userId="ee0a81db-ca00-4c5e-aa06-3ae977a65289" providerId="ADAL" clId="{41FD83F7-78EA-4540-844C-972799D4816D}" dt="2020-01-13T20:17:39.374" v="1" actId="948"/>
          <ac:spMkLst>
            <pc:docMk/>
            <pc:sldMk cId="561997388" sldId="307"/>
            <ac:spMk id="4" creationId="{299BE761-302E-4094-A106-EECCC072122E}"/>
          </ac:spMkLst>
        </pc:spChg>
      </pc:sldChg>
      <pc:sldChg chg="modSp">
        <pc:chgData name="Owen Paul" userId="ee0a81db-ca00-4c5e-aa06-3ae977a65289" providerId="ADAL" clId="{41FD83F7-78EA-4540-844C-972799D4816D}" dt="2020-01-13T20:17:48.355" v="2" actId="948"/>
        <pc:sldMkLst>
          <pc:docMk/>
          <pc:sldMk cId="2934745927" sldId="308"/>
        </pc:sldMkLst>
        <pc:spChg chg="mod">
          <ac:chgData name="Owen Paul" userId="ee0a81db-ca00-4c5e-aa06-3ae977a65289" providerId="ADAL" clId="{41FD83F7-78EA-4540-844C-972799D4816D}" dt="2020-01-13T20:17:48.355" v="2" actId="948"/>
          <ac:spMkLst>
            <pc:docMk/>
            <pc:sldMk cId="2934745927" sldId="308"/>
            <ac:spMk id="3" creationId="{706CE4EC-2BE3-426E-BB3F-5AD5863B459D}"/>
          </ac:spMkLst>
        </pc:spChg>
      </pc:sldChg>
    </pc:docChg>
  </pc:docChgLst>
  <pc:docChgLst>
    <pc:chgData name="Owen Paul" userId="ee0a81db-ca00-4c5e-aa06-3ae977a65289" providerId="ADAL" clId="{97CF8DC4-3105-4DFC-9618-08AE2A46A2AC}"/>
    <pc:docChg chg="modSld">
      <pc:chgData name="Owen Paul" userId="ee0a81db-ca00-4c5e-aa06-3ae977a65289" providerId="ADAL" clId="{97CF8DC4-3105-4DFC-9618-08AE2A46A2AC}" dt="2021-08-16T19:38:17.507" v="7" actId="20577"/>
      <pc:docMkLst>
        <pc:docMk/>
      </pc:docMkLst>
      <pc:sldChg chg="modSp mod">
        <pc:chgData name="Owen Paul" userId="ee0a81db-ca00-4c5e-aa06-3ae977a65289" providerId="ADAL" clId="{97CF8DC4-3105-4DFC-9618-08AE2A46A2AC}" dt="2021-08-16T19:38:17.507" v="7" actId="20577"/>
        <pc:sldMkLst>
          <pc:docMk/>
          <pc:sldMk cId="2934745927" sldId="308"/>
        </pc:sldMkLst>
        <pc:spChg chg="mod">
          <ac:chgData name="Owen Paul" userId="ee0a81db-ca00-4c5e-aa06-3ae977a65289" providerId="ADAL" clId="{97CF8DC4-3105-4DFC-9618-08AE2A46A2AC}" dt="2021-08-16T19:38:17.507" v="7" actId="20577"/>
          <ac:spMkLst>
            <pc:docMk/>
            <pc:sldMk cId="2934745927" sldId="308"/>
            <ac:spMk id="3" creationId="{706CE4EC-2BE3-426E-BB3F-5AD5863B459D}"/>
          </ac:spMkLst>
        </pc:spChg>
      </pc:sldChg>
    </pc:docChg>
  </pc:docChgLst>
  <pc:docChgLst>
    <pc:chgData name="Ben Pasquariello" userId="f0c0c21f-917b-46c4-92ca-53352d59da81" providerId="ADAL" clId="{E3D212DA-91CE-4DE5-9DC3-373D89C38ED7}"/>
    <pc:docChg chg="delSld">
      <pc:chgData name="Ben Pasquariello" userId="f0c0c21f-917b-46c4-92ca-53352d59da81" providerId="ADAL" clId="{E3D212DA-91CE-4DE5-9DC3-373D89C38ED7}" dt="2023-07-20T14:25:55.266" v="0" actId="47"/>
      <pc:docMkLst>
        <pc:docMk/>
      </pc:docMkLst>
      <pc:sldChg chg="del">
        <pc:chgData name="Ben Pasquariello" userId="f0c0c21f-917b-46c4-92ca-53352d59da81" providerId="ADAL" clId="{E3D212DA-91CE-4DE5-9DC3-373D89C38ED7}" dt="2023-07-20T14:25:55.266" v="0" actId="47"/>
        <pc:sldMkLst>
          <pc:docMk/>
          <pc:sldMk cId="3361131348" sldId="300"/>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F993C83-2184-4286-ABE1-941A40B40C8F}" type="datetimeFigureOut">
              <a:rPr lang="en-US" smtClean="0"/>
              <a:pPr/>
              <a:t>7/20/2023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7603001-E0F2-47E5-A338-816CC267AF60}" type="slidenum">
              <a:rPr lang="en-US" smtClean="0"/>
              <a:pPr/>
              <a:t>‹#›</a:t>
            </a:fld>
            <a:endParaRPr lang="en-US"/>
          </a:p>
        </p:txBody>
      </p:sp>
    </p:spTree>
    <p:extLst>
      <p:ext uri="{BB962C8B-B14F-4D97-AF65-F5344CB8AC3E}">
        <p14:creationId xmlns:p14="http://schemas.microsoft.com/office/powerpoint/2010/main" val="215365787"/>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gif>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53241F-7ED4-45AC-844C-15DB0D5F9CCD}" type="datetimeFigureOut">
              <a:rPr lang="en-US" smtClean="0"/>
              <a:pPr/>
              <a:t>7/20/2023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73B8C3-A209-4A55-9261-22C2A02B3159}" type="slidenum">
              <a:rPr lang="en-US" smtClean="0"/>
              <a:pPr/>
              <a:t>‹#›</a:t>
            </a:fld>
            <a:endParaRPr lang="en-US"/>
          </a:p>
        </p:txBody>
      </p:sp>
    </p:spTree>
    <p:extLst>
      <p:ext uri="{BB962C8B-B14F-4D97-AF65-F5344CB8AC3E}">
        <p14:creationId xmlns:p14="http://schemas.microsoft.com/office/powerpoint/2010/main" val="174408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defTabSz="931706">
              <a:defRPr/>
            </a:pPr>
            <a:r>
              <a:rPr lang="en-US" dirty="0"/>
              <a:t>So why do we need to find errors early, why did</a:t>
            </a:r>
            <a:r>
              <a:rPr lang="en-US" baseline="0" dirty="0"/>
              <a:t> people list it as an important challenge?</a:t>
            </a:r>
          </a:p>
          <a:p>
            <a:pPr defTabSz="931706">
              <a:defRPr/>
            </a:pPr>
            <a:endParaRPr lang="en-US" dirty="0"/>
          </a:p>
          <a:p>
            <a:pPr defTabSz="931706">
              <a:defRPr/>
            </a:pPr>
            <a:r>
              <a:rPr lang="en-US" dirty="0"/>
              <a:t>Here</a:t>
            </a:r>
            <a:r>
              <a:rPr lang="en-US" baseline="0" dirty="0"/>
              <a:t> is a study by NASA, that answers these questions. The x-axis shows the phase where the error is found and fixed, and the y-axis shows the relative cost to fix the error. </a:t>
            </a:r>
          </a:p>
          <a:p>
            <a:pPr defTabSz="931706">
              <a:defRPr/>
            </a:pPr>
            <a:r>
              <a:rPr lang="en-US" baseline="0" dirty="0"/>
              <a:t>Bar color corresponds to the project phase where the error was introduced.</a:t>
            </a:r>
          </a:p>
          <a:p>
            <a:pPr defTabSz="931706">
              <a:defRPr/>
            </a:pPr>
            <a:endParaRPr lang="en-US" baseline="0" dirty="0"/>
          </a:p>
          <a:p>
            <a:pPr defTabSz="931706">
              <a:defRPr/>
            </a:pPr>
            <a:r>
              <a:rPr lang="en-US" baseline="0" dirty="0"/>
              <a:t>So, finding errors early means we can develop our products cheaper and quicker, and that is why it is so important.</a:t>
            </a:r>
          </a:p>
          <a:p>
            <a:pPr defTabSz="931706">
              <a:defRPr/>
            </a:pPr>
            <a:endParaRPr lang="en-US" baseline="0" dirty="0"/>
          </a:p>
          <a:p>
            <a:endParaRPr lang="en-US" dirty="0"/>
          </a:p>
          <a:p>
            <a:endParaRPr lang="en-US" dirty="0"/>
          </a:p>
          <a:p>
            <a:r>
              <a:rPr lang="en-US" dirty="0"/>
              <a:t>[Note</a:t>
            </a:r>
            <a:r>
              <a:rPr lang="en-US" baseline="0" dirty="0"/>
              <a:t> to presenter: NASA study can be downloaded directly from http://sarpresults.ivv.nasa.gov/DownloadFile/24/10/Direct%20ROI%20of%20IV&amp;V%20ATS2003%20presentation.ppt</a:t>
            </a:r>
          </a:p>
          <a:p>
            <a:r>
              <a:rPr lang="en-US" baseline="0" dirty="0"/>
              <a:t>The saved version of the report (</a:t>
            </a:r>
            <a:r>
              <a:rPr lang="en-US" baseline="0" dirty="0" err="1"/>
              <a:t>powerpoint</a:t>
            </a:r>
            <a:r>
              <a:rPr lang="en-US" baseline="0" dirty="0"/>
              <a:t> file) is also available on the ECL).]</a:t>
            </a:r>
            <a:endParaRPr lang="en-US" dirty="0"/>
          </a:p>
          <a:p>
            <a:endParaRPr lang="en-US" dirty="0"/>
          </a:p>
        </p:txBody>
      </p:sp>
      <p:sp>
        <p:nvSpPr>
          <p:cNvPr id="4" name="Slide Number Placeholder 3"/>
          <p:cNvSpPr>
            <a:spLocks noGrp="1"/>
          </p:cNvSpPr>
          <p:nvPr>
            <p:ph type="sldNum" sz="quarter" idx="10"/>
          </p:nvPr>
        </p:nvSpPr>
        <p:spPr/>
        <p:txBody>
          <a:bodyPr/>
          <a:lstStyle/>
          <a:p>
            <a:fld id="{AD73B8C3-A209-4A55-9261-22C2A02B3159}" type="slidenum">
              <a:rPr lang="en-US" smtClean="0"/>
              <a:pPr/>
              <a:t>4</a:t>
            </a:fld>
            <a:endParaRPr lang="en-US"/>
          </a:p>
        </p:txBody>
      </p:sp>
    </p:spTree>
    <p:extLst>
      <p:ext uri="{BB962C8B-B14F-4D97-AF65-F5344CB8AC3E}">
        <p14:creationId xmlns:p14="http://schemas.microsoft.com/office/powerpoint/2010/main" val="3601932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40000" lnSpcReduction="2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1" dirty="0">
                <a:latin typeface="Verdana" pitchFamily="34" charset="0"/>
              </a:rPr>
              <a:t>Industries: </a:t>
            </a:r>
            <a:r>
              <a:rPr lang="en-US" sz="1200" kern="1200" dirty="0">
                <a:solidFill>
                  <a:schemeClr val="tx1"/>
                </a:solidFill>
                <a:effectLst/>
                <a:latin typeface="+mn-lt"/>
                <a:ea typeface="+mn-ea"/>
                <a:cs typeface="+mn-cs"/>
              </a:rPr>
              <a:t>Aerospace</a:t>
            </a:r>
            <a:r>
              <a:rPr lang="en-US" sz="1200" kern="1200" baseline="0" dirty="0">
                <a:solidFill>
                  <a:schemeClr val="tx1"/>
                </a:solidFill>
                <a:effectLst/>
                <a:latin typeface="+mn-lt"/>
                <a:ea typeface="+mn-ea"/>
                <a:cs typeface="+mn-cs"/>
              </a:rPr>
              <a:t> and defense</a:t>
            </a:r>
            <a:endParaRPr lang="en-US" b="0" dirty="0">
              <a:latin typeface="Verdana" pitchFamily="34" charset="0"/>
              <a:ea typeface="Verdana" pitchFamily="34" charset="0"/>
              <a:cs typeface="Verdana"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latin typeface="Verdana" pitchFamily="34" charset="0"/>
              </a:rPr>
              <a:t>Application Areas:</a:t>
            </a:r>
            <a:r>
              <a:rPr lang="en-US" b="0" baseline="0" dirty="0">
                <a:latin typeface="Verdana" pitchFamily="34" charset="0"/>
              </a:rPr>
              <a:t> </a:t>
            </a:r>
            <a:r>
              <a:rPr lang="en-US" sz="1200" kern="1200" dirty="0">
                <a:solidFill>
                  <a:schemeClr val="tx1"/>
                </a:solidFill>
                <a:effectLst/>
                <a:latin typeface="+mn-lt"/>
                <a:ea typeface="+mn-ea"/>
                <a:cs typeface="+mn-cs"/>
              </a:rPr>
              <a:t>Embedded systems, Control systems</a:t>
            </a: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latin typeface="Verdana" pitchFamily="34" charset="0"/>
              </a:rPr>
              <a:t>Capabilities</a:t>
            </a:r>
            <a:r>
              <a:rPr lang="en-US" b="0" dirty="0">
                <a:latin typeface="Verdana" pitchFamily="34" charset="0"/>
              </a:rPr>
              <a:t>: </a:t>
            </a:r>
            <a:r>
              <a:rPr lang="en-US" sz="1200" kern="1200" dirty="0">
                <a:solidFill>
                  <a:schemeClr val="tx1"/>
                </a:solidFill>
                <a:effectLst/>
                <a:latin typeface="+mn-lt"/>
                <a:ea typeface="+mn-ea"/>
                <a:cs typeface="+mn-cs"/>
              </a:rPr>
              <a:t>Algorithm development, System design and simulation, Embedded code generation, Verification, validation, and test</a:t>
            </a:r>
            <a:endParaRPr lang="en-US" dirty="0">
              <a:latin typeface="Verdana" pitchFamily="34" charset="0"/>
              <a:ea typeface="Verdana" pitchFamily="34" charset="0"/>
              <a:cs typeface="Verdana"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latin typeface="Verdana" pitchFamily="34" charset="0"/>
              </a:rPr>
              <a:t>Products Used: </a:t>
            </a:r>
            <a:r>
              <a:rPr lang="en-US" sz="1200" kern="1200" dirty="0">
                <a:solidFill>
                  <a:schemeClr val="tx1"/>
                </a:solidFill>
                <a:effectLst/>
                <a:latin typeface="+mn-lt"/>
                <a:ea typeface="+mn-ea"/>
                <a:cs typeface="+mn-cs"/>
              </a:rPr>
              <a:t>MATLAB, Simulink, Embedded Coder, Simulink Coder, Simulink Report Generator, Simulink Verification and Validation, </a:t>
            </a:r>
            <a:r>
              <a:rPr lang="en-US" sz="1200" kern="1200" dirty="0" err="1">
                <a:solidFill>
                  <a:schemeClr val="tx1"/>
                </a:solidFill>
                <a:effectLst/>
                <a:latin typeface="+mn-lt"/>
                <a:ea typeface="+mn-ea"/>
                <a:cs typeface="+mn-cs"/>
              </a:rPr>
              <a:t>Stateflow</a:t>
            </a:r>
            <a:endParaRPr lang="en-US" sz="12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b="1" dirty="0">
                <a:latin typeface="Verdana" pitchFamily="34" charset="0"/>
              </a:rPr>
              <a:t>Country:</a:t>
            </a:r>
            <a:r>
              <a:rPr lang="en-US" b="0" baseline="0" dirty="0">
                <a:latin typeface="Verdana" pitchFamily="34" charset="0"/>
              </a:rPr>
              <a:t> United States</a:t>
            </a:r>
            <a:endParaRPr lang="en-US" dirty="0">
              <a:latin typeface="Verdana" pitchFamily="34" charset="0"/>
            </a:endParaRPr>
          </a:p>
          <a:p>
            <a:endParaRPr lang="en-US" sz="1200" b="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1" kern="1200" dirty="0">
                <a:solidFill>
                  <a:schemeClr val="tx1"/>
                </a:solidFill>
                <a:effectLst/>
                <a:latin typeface="+mn-lt"/>
                <a:ea typeface="+mn-ea"/>
                <a:cs typeface="+mn-cs"/>
              </a:rPr>
              <a:t>Lockheed Martin Space Systems Develops GN&amp;C System for IRIS Satellite with Model-Based Design</a:t>
            </a:r>
          </a:p>
          <a:p>
            <a:r>
              <a:rPr lang="en-US" sz="1200" kern="1200" dirty="0">
                <a:solidFill>
                  <a:schemeClr val="tx1"/>
                </a:solidFill>
                <a:effectLst/>
                <a:latin typeface="+mn-lt"/>
                <a:ea typeface="+mn-ea"/>
                <a:cs typeface="+mn-cs"/>
              </a:rPr>
              <a:t>The Interface Region Imaging Spectrograph (IRIS) observatory is currently in Earth orbit, where it is capturing ultraviolet spectra and high-resolution images of the sun. These images will help scientists better understand the flow of energy and plasma in the lowest levels of the solar atmosphere.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Designed and built by Lockheed Martin Space Systems, IRIS has an effective spatial resolution of 0.33 arcsec, enabling it to deliver unprecedented views of the chromosphere and transition region of the sun. To obtain these high-resolution images, IRIS relies on a precise guidance, navigation, and control (GN&amp;C) system that Lockheed Martin Space Systems developed using Model-Based Design with MATLAB® and Simulink®.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“Model-Based Design enabled our small team to meet an aggressive delivery deadline for flight software,” says Bob Dougherty, lead GN&amp;C engineer at Lockheed Martin. “The software has performed flawlessly in orbit, and the project has highlighted our ability to build low-cost, low-risk spacecraft.” </a:t>
            </a:r>
            <a:r>
              <a:rPr lang="en-US" sz="1200" b="0" i="0" u="none" strike="noStrike" kern="1200" baseline="0" dirty="0">
                <a:solidFill>
                  <a:schemeClr val="tx1"/>
                </a:solidFill>
                <a:latin typeface="+mn-lt"/>
                <a:ea typeface="+mn-ea"/>
                <a:cs typeface="+mn-cs"/>
              </a:rPr>
              <a:t> </a:t>
            </a:r>
            <a:r>
              <a:rPr lang="en-US" sz="1200" kern="1200" dirty="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800" dirty="0"/>
          </a:p>
          <a:p>
            <a:r>
              <a:rPr lang="en-US" sz="800" b="1" dirty="0"/>
              <a:t>Challenge</a:t>
            </a:r>
            <a:endParaRPr lang="en-US" sz="1200" b="0" i="0" u="none" strike="noStrike" kern="1200" baseline="0" dirty="0">
              <a:solidFill>
                <a:schemeClr val="tx1"/>
              </a:solidFill>
              <a:latin typeface="+mn-lt"/>
              <a:ea typeface="+mn-ea"/>
              <a:cs typeface="+mn-cs"/>
            </a:endParaRPr>
          </a:p>
          <a:p>
            <a:r>
              <a:rPr lang="en-US" sz="1200" kern="1200" dirty="0">
                <a:solidFill>
                  <a:schemeClr val="tx1"/>
                </a:solidFill>
                <a:effectLst/>
                <a:latin typeface="+mn-lt"/>
                <a:ea typeface="+mn-ea"/>
                <a:cs typeface="+mn-cs"/>
              </a:rPr>
              <a:t>On similar projects in the past, Lockheed Martin engineers produced extensive algorithm design documents, some more than 1000 pages long. Programmers wrote the code by hand based on their interpretation of these documents. The entire process was slow, and defects were sometimes introduced during the hand coding.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With just 23 months scheduled for software design, integration, and testing, the team needed to accelerate the software delivery process significantly. To meet this goal, they sought to replace the detailed algorithm design document with a self-documenting design, reuse existing plant models for satellite hardware, replace hand coding with automatic code generation, and use a single environment for analysis and software development. </a:t>
            </a:r>
            <a:r>
              <a:rPr lang="en-US" sz="1200" b="0" i="0" u="none" strike="noStrike" kern="1200" baseline="0" dirty="0">
                <a:solidFill>
                  <a:schemeClr val="tx1"/>
                </a:solidFill>
                <a:latin typeface="+mn-lt"/>
                <a:ea typeface="+mn-ea"/>
                <a:cs typeface="+mn-cs"/>
              </a:rPr>
              <a:t> </a:t>
            </a:r>
            <a:endParaRPr lang="en-US" sz="1200" kern="1200" dirty="0">
              <a:solidFill>
                <a:schemeClr val="tx1"/>
              </a:solidFill>
              <a:effectLst/>
              <a:latin typeface="+mn-lt"/>
              <a:ea typeface="+mn-ea"/>
              <a:cs typeface="+mn-cs"/>
            </a:endParaRPr>
          </a:p>
          <a:p>
            <a:endParaRPr lang="en-US" sz="800" dirty="0"/>
          </a:p>
          <a:p>
            <a:pPr marL="914400" marR="0" lvl="2" indent="0" algn="l" defTabSz="914400" rtl="0" eaLnBrk="1" fontAlgn="auto" latinLnBrk="0" hangingPunct="1">
              <a:lnSpc>
                <a:spcPct val="100000"/>
              </a:lnSpc>
              <a:spcBef>
                <a:spcPts val="0"/>
              </a:spcBef>
              <a:spcAft>
                <a:spcPts val="0"/>
              </a:spcAft>
              <a:buClrTx/>
              <a:buSzTx/>
              <a:buFontTx/>
              <a:buNone/>
              <a:tabLst/>
              <a:defRPr/>
            </a:pPr>
            <a:r>
              <a:rPr lang="en-US" sz="800" i="1" dirty="0"/>
              <a:t>“</a:t>
            </a:r>
            <a:r>
              <a:rPr lang="en-US" sz="1200" i="1" kern="1200" dirty="0">
                <a:solidFill>
                  <a:schemeClr val="tx1"/>
                </a:solidFill>
                <a:effectLst/>
                <a:latin typeface="+mn-lt"/>
                <a:ea typeface="+mn-ea"/>
                <a:cs typeface="+mn-cs"/>
              </a:rPr>
              <a:t>A team of about four engineers designed, integrated, and tested the GN&amp;C system in just 23 months. We were more efficient because we used the same tools for both analysis and code development, and generated 20,000 lines of defect-free code. For us, that makes a compelling case for Model-Based Design</a:t>
            </a:r>
            <a:r>
              <a:rPr lang="en-US" sz="1200" b="0" i="1" u="none" strike="noStrike" kern="1200" baseline="0" dirty="0">
                <a:solidFill>
                  <a:schemeClr val="tx1"/>
                </a:solidFill>
                <a:latin typeface="+mn-lt"/>
                <a:ea typeface="+mn-ea"/>
                <a:cs typeface="+mn-cs"/>
              </a:rPr>
              <a:t>.”</a:t>
            </a:r>
            <a:endParaRPr lang="en-US" i="1" dirty="0"/>
          </a:p>
          <a:p>
            <a:pPr marL="914400" marR="0" lvl="2" indent="0" algn="l" defTabSz="914400" rtl="0" eaLnBrk="1" fontAlgn="auto" latinLnBrk="0" hangingPunct="1">
              <a:lnSpc>
                <a:spcPct val="100000"/>
              </a:lnSpc>
              <a:spcBef>
                <a:spcPts val="0"/>
              </a:spcBef>
              <a:spcAft>
                <a:spcPts val="0"/>
              </a:spcAft>
              <a:buClrTx/>
              <a:buSzTx/>
              <a:buFontTx/>
              <a:buNone/>
              <a:tabLst/>
              <a:defRPr/>
            </a:pPr>
            <a:r>
              <a:rPr lang="en-US" sz="800" i="1" dirty="0"/>
              <a:t>- </a:t>
            </a:r>
            <a:r>
              <a:rPr lang="en-US" sz="1200" b="0" i="1" dirty="0" err="1">
                <a:solidFill>
                  <a:schemeClr val="tx2"/>
                </a:solidFill>
              </a:rPr>
              <a:t>Vincentz</a:t>
            </a:r>
            <a:r>
              <a:rPr lang="en-US" sz="1200" b="0" i="1" dirty="0">
                <a:solidFill>
                  <a:schemeClr val="tx2"/>
                </a:solidFill>
              </a:rPr>
              <a:t> </a:t>
            </a:r>
            <a:r>
              <a:rPr lang="en-US" sz="1200" b="0" i="1" dirty="0" err="1">
                <a:solidFill>
                  <a:schemeClr val="tx2"/>
                </a:solidFill>
              </a:rPr>
              <a:t>Knagenhjelm</a:t>
            </a:r>
            <a:r>
              <a:rPr lang="en-US" sz="1200" i="1" kern="1200" dirty="0">
                <a:solidFill>
                  <a:schemeClr val="tx1"/>
                </a:solidFill>
                <a:effectLst/>
                <a:latin typeface="+mn-lt"/>
                <a:ea typeface="+mn-ea"/>
                <a:cs typeface="+mn-cs"/>
              </a:rPr>
              <a:t>, GN&amp;C engineer, Lockheed Martin Space Systems</a:t>
            </a:r>
            <a:endParaRPr lang="en-US" sz="800" i="1" dirty="0"/>
          </a:p>
          <a:p>
            <a:endParaRPr lang="en-US" sz="800" dirty="0"/>
          </a:p>
          <a:p>
            <a:r>
              <a:rPr lang="en-US" sz="800" b="1" dirty="0"/>
              <a:t>Solution</a:t>
            </a:r>
            <a:endParaRPr lang="en-US" sz="1200" b="0" i="0" u="none" strike="noStrike" kern="1200" baseline="0" dirty="0">
              <a:solidFill>
                <a:schemeClr val="tx1"/>
              </a:solidFill>
              <a:latin typeface="+mn-lt"/>
              <a:ea typeface="+mn-ea"/>
              <a:cs typeface="+mn-cs"/>
            </a:endParaRPr>
          </a:p>
          <a:p>
            <a:r>
              <a:rPr lang="en-US" sz="1200" kern="1200" dirty="0">
                <a:solidFill>
                  <a:schemeClr val="tx1"/>
                </a:solidFill>
                <a:effectLst/>
                <a:latin typeface="+mn-lt"/>
                <a:ea typeface="+mn-ea"/>
                <a:cs typeface="+mn-cs"/>
              </a:rPr>
              <a:t>Lockheed Martin engineers accelerated the development of the IRIS GN&amp;C flight software by using Model-Based Design.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Working in MATLAB and Simulink, the engineers developed a basic model of the control system to analyze pointing performance, or how accurately the spacecraft could be reoriented.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To create a plant model, the team reused existing Simulink and </a:t>
            </a:r>
            <a:r>
              <a:rPr lang="en-US" sz="1200" kern="1200" dirty="0" err="1">
                <a:solidFill>
                  <a:schemeClr val="tx1"/>
                </a:solidFill>
                <a:effectLst/>
                <a:latin typeface="+mn-lt"/>
                <a:ea typeface="+mn-ea"/>
                <a:cs typeface="+mn-cs"/>
              </a:rPr>
              <a:t>Stateflow</a:t>
            </a:r>
            <a:r>
              <a:rPr lang="en-US" sz="1200" kern="1200" dirty="0">
                <a:solidFill>
                  <a:schemeClr val="tx1"/>
                </a:solidFill>
                <a:effectLst/>
                <a:latin typeface="+mn-lt"/>
                <a:ea typeface="+mn-ea"/>
                <a:cs typeface="+mn-cs"/>
              </a:rPr>
              <a:t>® models of satellite components developed by the Lockheed Martin Space Vehicle Integration Laboratory (SVIL). They combined models of reaction wheels, magnetic torque rods, a star tracker, sun sensors, and other components with a Simulink model of the environment.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team exported their Simulink control model, using Simulink Report Generator™ to create an interactive web view that was examined in depth during design reviews.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They verified the initial GN&amp;C design by running closed-loop simulations with the plant model and performing model coverage analysis on the simulations using Simulink Verification and Validation™.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Working with the MathWorks Pilot Engineering Group, they partitioned their initial flight software GN&amp;C model into components, including the attitude controller, reaction wheel controller, and attitude determination module. Each component corresponded to a software unit in the flight code.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They used Embedded Coder® to generate C code for these components, adding a small amount of hand-generated “glue” code for a Moog Broad Reach Engineering radiation-hardened microprocessor and its executive software. Using a custom MATLAB user interface, the team exercised a variety of Simulink test cases for each GN&amp;C flight software unit.</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SVIL engineers added an integration layer to the plant model and used Embedded Coder to generate C code, which was deployed to a real-time computer for processor-in-the-loop testing.</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After running real-time tests and optimizing the design in Simulink, the team generated approximately 20,000 lines of code for the production RAD750 processor. The GN&amp;C system is in operation aboard IRIS, which is already delivering high-resolution images and spectral data.</a:t>
            </a:r>
            <a:r>
              <a:rPr lang="en-US" sz="1200" b="0" i="0" u="none" strike="noStrike" kern="1200" baseline="0" dirty="0">
                <a:solidFill>
                  <a:schemeClr val="tx1"/>
                </a:solidFill>
                <a:latin typeface="+mn-lt"/>
                <a:ea typeface="+mn-ea"/>
                <a:cs typeface="+mn-cs"/>
              </a:rPr>
              <a:t> </a:t>
            </a:r>
            <a:endParaRPr lang="en-US" sz="1200" kern="1200" dirty="0">
              <a:solidFill>
                <a:schemeClr val="tx1"/>
              </a:solidFill>
              <a:effectLst/>
              <a:latin typeface="+mn-lt"/>
              <a:ea typeface="+mn-ea"/>
              <a:cs typeface="+mn-cs"/>
            </a:endParaRPr>
          </a:p>
          <a:p>
            <a:endParaRPr lang="en-US" sz="800" dirty="0"/>
          </a:p>
          <a:p>
            <a:r>
              <a:rPr lang="en-US" sz="800" b="1" dirty="0"/>
              <a:t>Results</a:t>
            </a:r>
          </a:p>
          <a:p>
            <a:pPr marL="0" marR="0" indent="0" algn="l" defTabSz="914400" rtl="0" eaLnBrk="1" fontAlgn="auto" latinLnBrk="0" hangingPunct="1">
              <a:lnSpc>
                <a:spcPct val="100000"/>
              </a:lnSpc>
              <a:spcBef>
                <a:spcPts val="0"/>
              </a:spcBef>
              <a:spcAft>
                <a:spcPts val="0"/>
              </a:spcAft>
              <a:buClrTx/>
              <a:buSzTx/>
              <a:buFontTx/>
              <a:buNone/>
              <a:tabLst/>
              <a:defRPr/>
            </a:pPr>
            <a:r>
              <a:rPr lang="en-US" sz="800" dirty="0"/>
              <a:t>■ </a:t>
            </a:r>
            <a:r>
              <a:rPr lang="en-US" sz="1200" b="1" kern="1200" dirty="0">
                <a:solidFill>
                  <a:schemeClr val="tx1"/>
                </a:solidFill>
                <a:effectLst/>
                <a:latin typeface="+mn-lt"/>
                <a:ea typeface="+mn-ea"/>
                <a:cs typeface="+mn-cs"/>
              </a:rPr>
              <a:t>Development efficiency doubled.</a:t>
            </a:r>
            <a:r>
              <a:rPr lang="en-US" sz="1200" kern="1200" dirty="0">
                <a:solidFill>
                  <a:schemeClr val="tx1"/>
                </a:solidFill>
                <a:effectLst/>
                <a:latin typeface="+mn-lt"/>
                <a:ea typeface="+mn-ea"/>
                <a:cs typeface="+mn-cs"/>
              </a:rPr>
              <a:t> “We measured equivalent source lines of code per developer hour and found that Model-Based Design was two to three times more efficient than hand coding for flight software,” says Phil Boyle, GN&amp;C software engineer. “That was true not only for the IRIS project but for other projects on which we used Model-Based Design</a:t>
            </a:r>
            <a:r>
              <a:rPr lang="en-US" sz="1200" b="0" i="0" u="none" strike="noStrike" kern="1200" baseline="0" dirty="0">
                <a:solidFill>
                  <a:schemeClr val="tx1"/>
                </a:solidFill>
                <a:latin typeface="+mn-lt"/>
                <a:ea typeface="+mn-ea"/>
                <a:cs typeface="+mn-cs"/>
              </a:rPr>
              <a:t>.” </a:t>
            </a:r>
            <a:endParaRPr lang="en-US" sz="800" dirty="0"/>
          </a:p>
          <a:p>
            <a:endParaRPr lang="en-US" sz="8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800" dirty="0"/>
              <a:t>■ </a:t>
            </a:r>
            <a:r>
              <a:rPr lang="en-US" sz="1200" b="1" kern="1200" dirty="0">
                <a:solidFill>
                  <a:schemeClr val="tx1"/>
                </a:solidFill>
                <a:effectLst/>
                <a:latin typeface="+mn-lt"/>
                <a:ea typeface="+mn-ea"/>
                <a:cs typeface="+mn-cs"/>
              </a:rPr>
              <a:t>Efficient, defect-free code generated.</a:t>
            </a:r>
            <a:r>
              <a:rPr lang="en-US" sz="1200" kern="1200" dirty="0">
                <a:solidFill>
                  <a:schemeClr val="tx1"/>
                </a:solidFill>
                <a:effectLst/>
                <a:latin typeface="+mn-lt"/>
                <a:ea typeface="+mn-ea"/>
                <a:cs typeface="+mn-cs"/>
              </a:rPr>
              <a:t> “We tried to use automatic code generation 10 years ago, but the code had to be heavily reworked before it could be used,” says Boyle. “In contrast, the code we generated for IRIS using Embedded Coder was not only free of defects, it was also efficient.” </a:t>
            </a:r>
            <a:endParaRPr lang="en-US" sz="800" dirty="0"/>
          </a:p>
          <a:p>
            <a:endParaRPr lang="en-US" sz="800" dirty="0"/>
          </a:p>
          <a:p>
            <a:pPr marL="0" marR="0" indent="0" algn="l" defTabSz="914400" rtl="0" eaLnBrk="1" fontAlgn="auto" latinLnBrk="0" hangingPunct="1">
              <a:lnSpc>
                <a:spcPct val="100000"/>
              </a:lnSpc>
              <a:spcBef>
                <a:spcPts val="0"/>
              </a:spcBef>
              <a:spcAft>
                <a:spcPts val="0"/>
              </a:spcAft>
              <a:buClrTx/>
              <a:buSzTx/>
              <a:buFontTx/>
              <a:buNone/>
              <a:tabLst/>
              <a:defRPr/>
            </a:pPr>
            <a:r>
              <a:rPr lang="en-US" sz="800" dirty="0"/>
              <a:t>■ </a:t>
            </a:r>
            <a:r>
              <a:rPr lang="en-US" sz="1200" b="1" kern="1200" dirty="0">
                <a:solidFill>
                  <a:schemeClr val="tx1"/>
                </a:solidFill>
                <a:effectLst/>
                <a:latin typeface="+mn-lt"/>
                <a:ea typeface="+mn-ea"/>
                <a:cs typeface="+mn-cs"/>
              </a:rPr>
              <a:t>Design updates completed in a single day.</a:t>
            </a:r>
            <a:r>
              <a:rPr lang="en-US" sz="1200" kern="1200" dirty="0">
                <a:solidFill>
                  <a:schemeClr val="tx1"/>
                </a:solidFill>
                <a:effectLst/>
                <a:latin typeface="+mn-lt"/>
                <a:ea typeface="+mn-ea"/>
                <a:cs typeface="+mn-cs"/>
              </a:rPr>
              <a:t> “After IRIS was put into operation, we discovered some peculiarities with the hardware that were unknown before launch,” Boyle says. “To account for this hardware behavior, we simply updated our Simulink models, re-generated code, and reran our unit tests and software item qualification tests. In one day, we were ready with an updated system</a:t>
            </a:r>
            <a:r>
              <a:rPr lang="en-US" sz="1200" b="0" i="0" u="none" strike="noStrike" kern="1200" baseline="0" dirty="0">
                <a:solidFill>
                  <a:schemeClr val="tx1"/>
                </a:solidFill>
                <a:latin typeface="+mn-lt"/>
                <a:ea typeface="+mn-ea"/>
                <a:cs typeface="+mn-cs"/>
              </a:rPr>
              <a:t>.” </a:t>
            </a:r>
            <a:endParaRPr lang="en-US" sz="1200" kern="1200" dirty="0">
              <a:solidFill>
                <a:schemeClr val="tx1"/>
              </a:solidFill>
              <a:effectLst/>
              <a:latin typeface="+mn-lt"/>
              <a:ea typeface="+mn-ea"/>
              <a:cs typeface="+mn-cs"/>
            </a:endParaRPr>
          </a:p>
          <a:p>
            <a:endParaRPr lang="en-US" sz="700" b="0" i="1" dirty="0">
              <a:solidFill>
                <a:srgbClr val="154F8F"/>
              </a:solidFill>
            </a:endParaRPr>
          </a:p>
          <a:p>
            <a:r>
              <a:rPr lang="en-US" sz="200" b="0" i="1" dirty="0">
                <a:solidFill>
                  <a:srgbClr val="154F8F"/>
                </a:solidFill>
              </a:rPr>
              <a:t>Learn more about IRIS:</a:t>
            </a:r>
            <a:r>
              <a:rPr lang="en-US" sz="200" b="0" i="1" baseline="0" dirty="0">
                <a:solidFill>
                  <a:srgbClr val="154F8F"/>
                </a:solidFill>
              </a:rPr>
              <a:t> </a:t>
            </a:r>
            <a:r>
              <a:rPr lang="en-US" sz="1200" b="0" i="1" u="none" strike="noStrike" kern="1200" baseline="0" dirty="0">
                <a:solidFill>
                  <a:schemeClr val="tx1"/>
                </a:solidFill>
                <a:latin typeface="+mn-lt"/>
                <a:ea typeface="+mn-ea"/>
                <a:cs typeface="+mn-cs"/>
              </a:rPr>
              <a:t>www.nasa.gov/mission_pages/iris/</a:t>
            </a:r>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D73B8C3-A209-4A55-9261-22C2A02B3159}"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668673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32500" lnSpcReduction="200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700" b="1" kern="1200" dirty="0">
                <a:solidFill>
                  <a:schemeClr val="tx1"/>
                </a:solidFill>
                <a:latin typeface="+mn-lt"/>
                <a:ea typeface="+mn-ea"/>
                <a:cs typeface="+mn-cs"/>
              </a:rPr>
              <a:t>Industries:</a:t>
            </a:r>
            <a:r>
              <a:rPr lang="en-US" sz="700" b="1" kern="1200" baseline="0" dirty="0">
                <a:solidFill>
                  <a:schemeClr val="tx1"/>
                </a:solidFill>
                <a:latin typeface="+mn-lt"/>
                <a:ea typeface="+mn-ea"/>
                <a:cs typeface="+mn-cs"/>
              </a:rPr>
              <a:t> </a:t>
            </a:r>
            <a:r>
              <a:rPr lang="en-US" sz="1200" kern="1200" dirty="0">
                <a:solidFill>
                  <a:schemeClr val="tx1"/>
                </a:solidFill>
                <a:effectLst/>
                <a:latin typeface="+mn-lt"/>
                <a:ea typeface="+mn-ea"/>
                <a:cs typeface="+mn-cs"/>
              </a:rPr>
              <a:t>Medical devices</a:t>
            </a:r>
            <a:endParaRPr lang="en-US" sz="700" b="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b="1" kern="1200" dirty="0">
                <a:solidFill>
                  <a:schemeClr val="tx1"/>
                </a:solidFill>
                <a:latin typeface="+mn-lt"/>
                <a:ea typeface="+mn-ea"/>
                <a:cs typeface="+mn-cs"/>
              </a:rPr>
              <a:t>Application Areas: </a:t>
            </a:r>
            <a:r>
              <a:rPr lang="en-GB" sz="1200" kern="1200" dirty="0">
                <a:solidFill>
                  <a:schemeClr val="tx1"/>
                </a:solidFill>
                <a:effectLst/>
                <a:latin typeface="+mn-lt"/>
                <a:ea typeface="+mn-ea"/>
                <a:cs typeface="+mn-cs"/>
              </a:rPr>
              <a:t>Embedded systems, Control systems, Mechatronics, Robotics</a:t>
            </a:r>
            <a:endParaRPr lang="en-US" sz="700" b="1" kern="1200" dirty="0">
              <a:solidFill>
                <a:schemeClr val="tx1"/>
              </a:solidFill>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b="1" kern="1200" dirty="0">
                <a:solidFill>
                  <a:schemeClr val="tx1"/>
                </a:solidFill>
                <a:latin typeface="+mn-lt"/>
                <a:ea typeface="+mn-ea"/>
                <a:cs typeface="+mn-cs"/>
              </a:rPr>
              <a:t>Capabilities</a:t>
            </a:r>
            <a:r>
              <a:rPr lang="en-US" sz="700" b="0" kern="1200" dirty="0">
                <a:solidFill>
                  <a:schemeClr val="tx1"/>
                </a:solidFill>
                <a:latin typeface="+mn-lt"/>
                <a:ea typeface="+mn-ea"/>
                <a:cs typeface="+mn-cs"/>
              </a:rPr>
              <a:t>: </a:t>
            </a:r>
            <a:r>
              <a:rPr lang="en-US" sz="1200" b="0" i="0" kern="1200" dirty="0">
                <a:solidFill>
                  <a:schemeClr val="tx1"/>
                </a:solidFill>
                <a:effectLst/>
                <a:latin typeface="+mn-lt"/>
                <a:ea typeface="+mn-ea"/>
                <a:cs typeface="+mn-cs"/>
              </a:rPr>
              <a:t>Mathematical modeling, </a:t>
            </a:r>
            <a:r>
              <a:rPr lang="en-GB" sz="1200" kern="1200" dirty="0">
                <a:solidFill>
                  <a:schemeClr val="tx1"/>
                </a:solidFill>
                <a:effectLst/>
                <a:latin typeface="+mn-lt"/>
                <a:ea typeface="+mn-ea"/>
                <a:cs typeface="+mn-cs"/>
              </a:rPr>
              <a:t>Algorithm development, </a:t>
            </a:r>
            <a:r>
              <a:rPr lang="en-US" sz="1200" b="0" i="0" kern="1200" dirty="0">
                <a:solidFill>
                  <a:schemeClr val="tx1"/>
                </a:solidFill>
                <a:effectLst/>
                <a:latin typeface="+mn-lt"/>
                <a:ea typeface="+mn-ea"/>
                <a:cs typeface="+mn-cs"/>
              </a:rPr>
              <a:t>Data analysis, </a:t>
            </a:r>
            <a:r>
              <a:rPr lang="en-GB" sz="1200" kern="1200" dirty="0">
                <a:solidFill>
                  <a:schemeClr val="tx1"/>
                </a:solidFill>
                <a:effectLst/>
                <a:latin typeface="+mn-lt"/>
                <a:ea typeface="+mn-ea"/>
                <a:cs typeface="+mn-cs"/>
              </a:rPr>
              <a:t>System design and simulation, Rapid prototyping</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b="1" kern="1200" dirty="0">
                <a:solidFill>
                  <a:schemeClr val="tx1"/>
                </a:solidFill>
                <a:latin typeface="+mn-lt"/>
                <a:ea typeface="+mn-ea"/>
                <a:cs typeface="+mn-cs"/>
              </a:rPr>
              <a:t>Products Used: </a:t>
            </a:r>
            <a:r>
              <a:rPr lang="en-US" sz="1200" kern="1200" dirty="0">
                <a:solidFill>
                  <a:schemeClr val="tx1"/>
                </a:solidFill>
                <a:effectLst/>
                <a:latin typeface="+mn-lt"/>
                <a:ea typeface="+mn-ea"/>
                <a:cs typeface="+mn-cs"/>
              </a:rPr>
              <a:t>MATLAB, Simulink, </a:t>
            </a:r>
            <a:r>
              <a:rPr lang="en-US" sz="1200" b="0" i="0" kern="1200" dirty="0">
                <a:solidFill>
                  <a:schemeClr val="tx1"/>
                </a:solidFill>
                <a:effectLst/>
                <a:latin typeface="+mn-lt"/>
                <a:ea typeface="+mn-ea"/>
                <a:cs typeface="+mn-cs"/>
              </a:rPr>
              <a:t>Simulink Coder, </a:t>
            </a:r>
            <a:r>
              <a:rPr lang="en-US" sz="1200" kern="1200" dirty="0">
                <a:solidFill>
                  <a:schemeClr val="tx1"/>
                </a:solidFill>
                <a:effectLst/>
                <a:latin typeface="+mn-lt"/>
                <a:ea typeface="+mn-ea"/>
                <a:cs typeface="+mn-cs"/>
              </a:rPr>
              <a:t>Simulink Real-Time, </a:t>
            </a:r>
            <a:r>
              <a:rPr lang="en-US" sz="1200" kern="1200" dirty="0" err="1">
                <a:solidFill>
                  <a:schemeClr val="tx1"/>
                </a:solidFill>
                <a:effectLst/>
                <a:latin typeface="+mn-lt"/>
                <a:ea typeface="+mn-ea"/>
                <a:cs typeface="+mn-cs"/>
              </a:rPr>
              <a:t>Stateflow</a:t>
            </a:r>
            <a:endParaRPr lang="en-US" sz="700"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700" b="1" kern="1200" dirty="0">
                <a:solidFill>
                  <a:schemeClr val="tx1"/>
                </a:solidFill>
                <a:latin typeface="+mn-lt"/>
                <a:ea typeface="+mn-ea"/>
                <a:cs typeface="+mn-cs"/>
              </a:rPr>
              <a:t>Country:</a:t>
            </a:r>
            <a:r>
              <a:rPr lang="en-US" sz="700" b="0" kern="1200" baseline="0" dirty="0">
                <a:solidFill>
                  <a:schemeClr val="tx1"/>
                </a:solidFill>
                <a:latin typeface="+mn-lt"/>
                <a:ea typeface="+mn-ea"/>
                <a:cs typeface="+mn-cs"/>
              </a:rPr>
              <a:t> The Netherlands</a:t>
            </a:r>
            <a:endParaRPr lang="en-US" sz="700" kern="1200" dirty="0">
              <a:solidFill>
                <a:schemeClr val="tx1"/>
              </a:solidFill>
              <a:latin typeface="+mn-lt"/>
              <a:ea typeface="+mn-ea"/>
              <a:cs typeface="+mn-cs"/>
            </a:endParaRPr>
          </a:p>
          <a:p>
            <a:endParaRPr lang="en-US" sz="700" b="1" kern="1200" dirty="0">
              <a:solidFill>
                <a:schemeClr val="tx1"/>
              </a:solidFill>
              <a:effectLst/>
              <a:latin typeface="+mn-lt"/>
              <a:ea typeface="+mn-ea"/>
              <a:cs typeface="+mn-cs"/>
            </a:endParaRPr>
          </a:p>
          <a:p>
            <a:r>
              <a:rPr lang="en-US" sz="1200" b="1" dirty="0" err="1"/>
              <a:t>Preceyes</a:t>
            </a:r>
            <a:r>
              <a:rPr lang="en-US" sz="1200" b="1" dirty="0"/>
              <a:t> Accelerates Development of World’s First Eye-Surgery Robot Using Model-Based Design</a:t>
            </a:r>
          </a:p>
          <a:p>
            <a:r>
              <a:rPr lang="en-US" sz="1200" b="0" i="0" kern="1200" dirty="0">
                <a:solidFill>
                  <a:schemeClr val="tx1"/>
                </a:solidFill>
                <a:effectLst/>
                <a:latin typeface="+mn-lt"/>
                <a:ea typeface="+mn-ea"/>
                <a:cs typeface="+mn-cs"/>
              </a:rPr>
              <a:t>Vitreoretinal surgeries, which are performed inside the eye, require a degree of precision and stability that is extremely difficult for the human hand to sustain. A big increase in vitreoretinal diseases, strongly correlated to the aging population, demands the development of new treatments that require even higher levels of precision. A potential new treatment for retinal vein occlusions, for example, would involve inserting a needle into a vein as thin as a human hair and holding it still for about 10 minutes—a task that would be virtually impossible for even the most skilled surgeons.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Surgeons at the John Radcliffe Hospital in Oxford, England, performed the world’s first robot-assisted vitreoretinal surgery in 2016. They used the PRECEYES Surgical System, a robotic assistant that scales the surgeon’s movements and filters hand tremors to enable unprecedented steadiness and precision.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More recently, </a:t>
            </a:r>
            <a:r>
              <a:rPr lang="en-US" sz="1200" b="0" i="0" kern="1200" dirty="0" err="1">
                <a:solidFill>
                  <a:schemeClr val="tx1"/>
                </a:solidFill>
                <a:effectLst/>
                <a:latin typeface="+mn-lt"/>
                <a:ea typeface="+mn-ea"/>
                <a:cs typeface="+mn-cs"/>
              </a:rPr>
              <a:t>Preceyes</a:t>
            </a:r>
            <a:r>
              <a:rPr lang="en-US" sz="1200" b="0" i="0" kern="1200" dirty="0">
                <a:solidFill>
                  <a:schemeClr val="tx1"/>
                </a:solidFill>
                <a:effectLst/>
                <a:latin typeface="+mn-lt"/>
                <a:ea typeface="+mn-ea"/>
                <a:cs typeface="+mn-cs"/>
              </a:rPr>
              <a:t> started clinical trials at Rotterdam Eye Hospital. They successfully integrated their newly developed distance sensor in the robot and validated the robot-sensor combination. The sensor measures the distance of an instrument from the retina inside the eye. Providing sensor-based safety and guidance, this approach promises to provide significant safety and performance benefits during demanding retinal surgery. Moreover, it will be a valuable source of data for training and evaluation. Engineers at </a:t>
            </a:r>
            <a:r>
              <a:rPr lang="en-US" sz="1200" b="0" i="0" kern="1200" dirty="0" err="1">
                <a:solidFill>
                  <a:schemeClr val="tx1"/>
                </a:solidFill>
                <a:effectLst/>
                <a:latin typeface="+mn-lt"/>
                <a:ea typeface="+mn-ea"/>
                <a:cs typeface="+mn-cs"/>
              </a:rPr>
              <a:t>Preceyes</a:t>
            </a:r>
            <a:r>
              <a:rPr lang="en-US" sz="1200" b="0" i="0" kern="1200" dirty="0">
                <a:solidFill>
                  <a:schemeClr val="tx1"/>
                </a:solidFill>
                <a:effectLst/>
                <a:latin typeface="+mn-lt"/>
                <a:ea typeface="+mn-ea"/>
                <a:cs typeface="+mn-cs"/>
              </a:rPr>
              <a:t> designed and implemented the robot’s control system using Model-Based Design with MATLAB</a:t>
            </a:r>
            <a:r>
              <a:rPr lang="en-US" sz="1200" b="0" i="0" kern="1200" baseline="30000" dirty="0">
                <a:solidFill>
                  <a:schemeClr val="tx1"/>
                </a:solidFill>
                <a:effectLst/>
                <a:latin typeface="+mn-lt"/>
                <a:ea typeface="+mn-ea"/>
                <a:cs typeface="+mn-cs"/>
              </a:rPr>
              <a:t>®</a:t>
            </a:r>
            <a:r>
              <a:rPr lang="en-US" sz="1200" b="0" i="0" kern="1200" dirty="0">
                <a:solidFill>
                  <a:schemeClr val="tx1"/>
                </a:solidFill>
                <a:effectLst/>
                <a:latin typeface="+mn-lt"/>
                <a:ea typeface="+mn-ea"/>
                <a:cs typeface="+mn-cs"/>
              </a:rPr>
              <a:t>, Simulink</a:t>
            </a:r>
            <a:r>
              <a:rPr lang="en-US" sz="1200" b="0" i="0" kern="1200" baseline="30000" dirty="0">
                <a:solidFill>
                  <a:schemeClr val="tx1"/>
                </a:solidFill>
                <a:effectLst/>
                <a:latin typeface="+mn-lt"/>
                <a:ea typeface="+mn-ea"/>
                <a:cs typeface="+mn-cs"/>
              </a:rPr>
              <a:t>®</a:t>
            </a:r>
            <a:r>
              <a:rPr lang="en-US" sz="1200" b="0" i="0" kern="1200" dirty="0">
                <a:solidFill>
                  <a:schemeClr val="tx1"/>
                </a:solidFill>
                <a:effectLst/>
                <a:latin typeface="+mn-lt"/>
                <a:ea typeface="+mn-ea"/>
                <a:cs typeface="+mn-cs"/>
              </a:rPr>
              <a:t>, and Simulink Real-Time™.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“As a lean startup, it was important for us to achieve a first release quickly without compromising safety, in order to obtain clinical feedback and to build evidence, before designing a final product,” says Maarten Beelen, cofounder and integration manager at </a:t>
            </a:r>
            <a:r>
              <a:rPr lang="en-US" sz="1200" b="0" i="0" kern="1200" dirty="0" err="1">
                <a:solidFill>
                  <a:schemeClr val="tx1"/>
                </a:solidFill>
                <a:effectLst/>
                <a:latin typeface="+mn-lt"/>
                <a:ea typeface="+mn-ea"/>
                <a:cs typeface="+mn-cs"/>
              </a:rPr>
              <a:t>Preceyes</a:t>
            </a:r>
            <a:r>
              <a:rPr lang="en-US" sz="1200" b="0" i="0" kern="1200" dirty="0">
                <a:solidFill>
                  <a:schemeClr val="tx1"/>
                </a:solidFill>
                <a:effectLst/>
                <a:latin typeface="+mn-lt"/>
                <a:ea typeface="+mn-ea"/>
                <a:cs typeface="+mn-cs"/>
              </a:rPr>
              <a:t>. “Simulink and Simulink Real-Time enabled us to rapidly design our controller, verify it, implement it on a real-time system, and test it with users. A traditional software development workflow would probably have extended our timeline considerably.”</a:t>
            </a:r>
          </a:p>
          <a:p>
            <a:endParaRPr lang="en-US" sz="700" kern="1200" dirty="0">
              <a:solidFill>
                <a:schemeClr val="tx1"/>
              </a:solidFill>
              <a:latin typeface="+mn-lt"/>
              <a:ea typeface="+mn-ea"/>
              <a:cs typeface="+mn-cs"/>
            </a:endParaRPr>
          </a:p>
          <a:p>
            <a:r>
              <a:rPr lang="en-US" sz="700" b="1" kern="1200" dirty="0">
                <a:solidFill>
                  <a:schemeClr val="tx1"/>
                </a:solidFill>
                <a:latin typeface="+mn-lt"/>
                <a:ea typeface="+mn-ea"/>
                <a:cs typeface="+mn-cs"/>
              </a:rPr>
              <a:t>Challenge</a:t>
            </a:r>
            <a:endParaRPr lang="en-US" sz="700" b="0" i="0" u="none" strike="noStrike" kern="1200" baseline="0" dirty="0">
              <a:solidFill>
                <a:schemeClr val="tx1"/>
              </a:solidFill>
              <a:latin typeface="+mn-lt"/>
              <a:ea typeface="+mn-ea"/>
              <a:cs typeface="+mn-cs"/>
            </a:endParaRPr>
          </a:p>
          <a:p>
            <a:r>
              <a:rPr lang="en-US" sz="1200" b="0" i="0" kern="1200" dirty="0" err="1">
                <a:solidFill>
                  <a:schemeClr val="tx1"/>
                </a:solidFill>
                <a:effectLst/>
                <a:latin typeface="+mn-lt"/>
                <a:ea typeface="+mn-ea"/>
                <a:cs typeface="+mn-cs"/>
              </a:rPr>
              <a:t>Preceyes</a:t>
            </a:r>
            <a:r>
              <a:rPr lang="en-US" sz="1200" b="0" i="0" kern="1200" dirty="0">
                <a:solidFill>
                  <a:schemeClr val="tx1"/>
                </a:solidFill>
                <a:effectLst/>
                <a:latin typeface="+mn-lt"/>
                <a:ea typeface="+mn-ea"/>
                <a:cs typeface="+mn-cs"/>
              </a:rPr>
              <a:t> set ambitious objectives for its surgical system. Not only would the enhanced precision make new procedures possible, it would also improve existing procedures, such as the peeling of membranes from the retina and the replacement of the eye’s fluid. In working toward these objectives, the </a:t>
            </a:r>
            <a:r>
              <a:rPr lang="en-US" sz="1200" b="0" i="0" kern="1200" dirty="0" err="1">
                <a:solidFill>
                  <a:schemeClr val="tx1"/>
                </a:solidFill>
                <a:effectLst/>
                <a:latin typeface="+mn-lt"/>
                <a:ea typeface="+mn-ea"/>
                <a:cs typeface="+mn-cs"/>
              </a:rPr>
              <a:t>Preceyes</a:t>
            </a:r>
            <a:r>
              <a:rPr lang="en-US" sz="1200" b="0" i="0" kern="1200" dirty="0">
                <a:solidFill>
                  <a:schemeClr val="tx1"/>
                </a:solidFill>
                <a:effectLst/>
                <a:latin typeface="+mn-lt"/>
                <a:ea typeface="+mn-ea"/>
                <a:cs typeface="+mn-cs"/>
              </a:rPr>
              <a:t> team had two priorities: to ensure patient safety and to produce a working clinical investigation device as efficiently as possible.</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To achieve their design objectives within the development schedule and safety constraints, </a:t>
            </a:r>
            <a:r>
              <a:rPr lang="en-US" sz="1200" b="0" i="0" kern="1200" dirty="0" err="1">
                <a:solidFill>
                  <a:schemeClr val="tx1"/>
                </a:solidFill>
                <a:effectLst/>
                <a:latin typeface="+mn-lt"/>
                <a:ea typeface="+mn-ea"/>
                <a:cs typeface="+mn-cs"/>
              </a:rPr>
              <a:t>Preceyes</a:t>
            </a:r>
            <a:r>
              <a:rPr lang="en-US" sz="1200" b="0" i="0" kern="1200" dirty="0">
                <a:solidFill>
                  <a:schemeClr val="tx1"/>
                </a:solidFill>
                <a:effectLst/>
                <a:latin typeface="+mn-lt"/>
                <a:ea typeface="+mn-ea"/>
                <a:cs typeface="+mn-cs"/>
              </a:rPr>
              <a:t> engineers needed to take advantage of modeling and simulation technology that had been used in other safety-critical applications across multiple industries. Specifically, they needed to model complex control logic and then perform functional verification of their design, first via simulation and then via real-time tests on the actual robot. In addition to real-time control software, the team needed to develop a non-real-time application with an interface running on a PC that physicians could use to configure settings before and during surgical procedures.</a:t>
            </a:r>
          </a:p>
          <a:p>
            <a:endParaRPr lang="en-US" sz="700" kern="1200" dirty="0">
              <a:solidFill>
                <a:schemeClr val="tx1"/>
              </a:solidFill>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700" i="1" kern="1200" dirty="0">
                <a:solidFill>
                  <a:schemeClr val="tx1"/>
                </a:solidFill>
                <a:latin typeface="+mn-lt"/>
                <a:ea typeface="+mn-ea"/>
                <a:cs typeface="+mn-cs"/>
              </a:rPr>
              <a:t>“</a:t>
            </a:r>
            <a:r>
              <a:rPr lang="en-US" sz="1200" i="1" dirty="0">
                <a:solidFill>
                  <a:schemeClr val="tx2"/>
                </a:solidFill>
              </a:rPr>
              <a:t>MATLAB and Simulink provided a single platform that supported our complete workflow and all the components and protocols we needed for our robotic system. That enabled us to quickly develop a safe, real-time device, ready for clinical investigation</a:t>
            </a:r>
            <a:r>
              <a:rPr lang="en-US" sz="700" b="0" i="1" u="none" strike="noStrike" kern="1200" baseline="0" dirty="0">
                <a:solidFill>
                  <a:schemeClr val="tx1"/>
                </a:solidFill>
                <a:latin typeface="+mn-lt"/>
                <a:ea typeface="+mn-ea"/>
                <a:cs typeface="+mn-cs"/>
              </a:rPr>
              <a:t>.”</a:t>
            </a:r>
            <a:endParaRPr lang="en-US" sz="700" i="1" kern="1200" dirty="0">
              <a:solidFill>
                <a:schemeClr val="tx1"/>
              </a:solidFill>
              <a:latin typeface="+mn-lt"/>
              <a:ea typeface="+mn-ea"/>
              <a:cs typeface="+mn-cs"/>
            </a:endParaRP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sz="700" b="0" i="1" kern="1200" dirty="0">
                <a:solidFill>
                  <a:schemeClr val="tx1"/>
                </a:solidFill>
                <a:latin typeface="+mn-lt"/>
                <a:ea typeface="+mn-ea"/>
                <a:cs typeface="+mn-cs"/>
              </a:rPr>
              <a:t>-</a:t>
            </a:r>
            <a:r>
              <a:rPr lang="en-US" sz="700" b="0" i="1" kern="1200" baseline="0" dirty="0">
                <a:solidFill>
                  <a:schemeClr val="tx1"/>
                </a:solidFill>
                <a:latin typeface="+mn-lt"/>
                <a:ea typeface="+mn-ea"/>
                <a:cs typeface="+mn-cs"/>
              </a:rPr>
              <a:t> </a:t>
            </a:r>
            <a:r>
              <a:rPr lang="en-US" sz="1200" i="1" dirty="0">
                <a:solidFill>
                  <a:schemeClr val="tx2"/>
                </a:solidFill>
              </a:rPr>
              <a:t>Maarten Beelen, </a:t>
            </a:r>
            <a:r>
              <a:rPr lang="en-US" sz="1200" i="1" dirty="0" err="1">
                <a:solidFill>
                  <a:schemeClr val="tx2"/>
                </a:solidFill>
              </a:rPr>
              <a:t>Preceyes</a:t>
            </a:r>
            <a:endParaRPr lang="en-US" sz="700" i="1" kern="1200" dirty="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700" b="0" i="1" kern="1200" dirty="0">
              <a:solidFill>
                <a:schemeClr val="tx1"/>
              </a:solidFill>
              <a:latin typeface="+mn-lt"/>
              <a:ea typeface="+mn-ea"/>
              <a:cs typeface="+mn-cs"/>
            </a:endParaRPr>
          </a:p>
          <a:p>
            <a:r>
              <a:rPr lang="en-US" sz="700" b="1" kern="1200" dirty="0">
                <a:solidFill>
                  <a:schemeClr val="tx1"/>
                </a:solidFill>
                <a:latin typeface="+mn-lt"/>
                <a:ea typeface="+mn-ea"/>
                <a:cs typeface="+mn-cs"/>
              </a:rPr>
              <a:t>Solution</a:t>
            </a:r>
            <a:endParaRPr lang="en-US" sz="700" b="0" i="0" u="none" strike="noStrike" kern="1200" baseline="0" dirty="0">
              <a:solidFill>
                <a:schemeClr val="tx1"/>
              </a:solidFill>
              <a:latin typeface="+mn-lt"/>
              <a:ea typeface="+mn-ea"/>
              <a:cs typeface="+mn-cs"/>
            </a:endParaRPr>
          </a:p>
          <a:p>
            <a:r>
              <a:rPr lang="en-US" sz="1200" b="0" i="0" kern="1200" dirty="0" err="1">
                <a:solidFill>
                  <a:schemeClr val="tx1"/>
                </a:solidFill>
                <a:effectLst/>
                <a:latin typeface="+mn-lt"/>
                <a:ea typeface="+mn-ea"/>
                <a:cs typeface="+mn-cs"/>
              </a:rPr>
              <a:t>Preceyes</a:t>
            </a:r>
            <a:r>
              <a:rPr lang="en-US" sz="1200" b="0" i="0" kern="1200" dirty="0">
                <a:solidFill>
                  <a:schemeClr val="tx1"/>
                </a:solidFill>
                <a:effectLst/>
                <a:latin typeface="+mn-lt"/>
                <a:ea typeface="+mn-ea"/>
                <a:cs typeface="+mn-cs"/>
              </a:rPr>
              <a:t> used Model-Based Design with MATLAB, Simulink, and Simulink Real-Time to accelerate the development of a real-time control system for its PRECEYES Surgical System.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While constructing a basic model of the robot’s kinematics and dynamics, </a:t>
            </a:r>
            <a:r>
              <a:rPr lang="en-US" sz="1200" b="0" i="0" kern="1200" dirty="0" err="1">
                <a:solidFill>
                  <a:schemeClr val="tx1"/>
                </a:solidFill>
                <a:effectLst/>
                <a:latin typeface="+mn-lt"/>
                <a:ea typeface="+mn-ea"/>
                <a:cs typeface="+mn-cs"/>
              </a:rPr>
              <a:t>Preceyes</a:t>
            </a:r>
            <a:r>
              <a:rPr lang="en-US" sz="1200" b="0" i="0" kern="1200" dirty="0">
                <a:solidFill>
                  <a:schemeClr val="tx1"/>
                </a:solidFill>
                <a:effectLst/>
                <a:latin typeface="+mn-lt"/>
                <a:ea typeface="+mn-ea"/>
                <a:cs typeface="+mn-cs"/>
              </a:rPr>
              <a:t> engineers conducted system identification tests in which they used Simulink Real-Time to produce excitation signals for the robot’s 11 electromotors and then measured the responses across each of its 11 degrees of freedom.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After analyzing and fitting the measurement data in MATLAB, they used the results to develop a Simulink plant model that described how the robot moved in response to applied forces.</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team developed a controller model that processes input from the system’s joystick and approximately 60 sensors—including optical and magnetic encoders—and generates the necessary motor signals to move the tool tip in response to the surgeon’s movements. Within this model, they incorporated </a:t>
            </a:r>
            <a:r>
              <a:rPr lang="en-US" sz="1200" b="0" i="0" kern="1200" dirty="0" err="1">
                <a:solidFill>
                  <a:schemeClr val="tx1"/>
                </a:solidFill>
                <a:effectLst/>
                <a:latin typeface="+mn-lt"/>
                <a:ea typeface="+mn-ea"/>
                <a:cs typeface="+mn-cs"/>
              </a:rPr>
              <a:t>EtherCAT</a:t>
            </a:r>
            <a:r>
              <a:rPr lang="en-US" sz="1200" b="0" i="0" kern="1200" dirty="0">
                <a:solidFill>
                  <a:schemeClr val="tx1"/>
                </a:solidFill>
                <a:effectLst/>
                <a:latin typeface="+mn-lt"/>
                <a:ea typeface="+mn-ea"/>
                <a:cs typeface="+mn-cs"/>
              </a:rPr>
              <a:t> blocks from Simulink Real-Time to interface with nodes on the robot’s </a:t>
            </a:r>
            <a:r>
              <a:rPr lang="en-US" sz="1200" b="0" i="0" kern="1200" dirty="0" err="1">
                <a:solidFill>
                  <a:schemeClr val="tx1"/>
                </a:solidFill>
                <a:effectLst/>
                <a:latin typeface="+mn-lt"/>
                <a:ea typeface="+mn-ea"/>
                <a:cs typeface="+mn-cs"/>
              </a:rPr>
              <a:t>EtherCAT</a:t>
            </a:r>
            <a:r>
              <a:rPr lang="en-US" sz="1200" b="0" i="0" kern="1200" dirty="0">
                <a:solidFill>
                  <a:schemeClr val="tx1"/>
                </a:solidFill>
                <a:effectLst/>
                <a:latin typeface="+mn-lt"/>
                <a:ea typeface="+mn-ea"/>
                <a:cs typeface="+mn-cs"/>
              </a:rPr>
              <a:t> network.</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Using </a:t>
            </a:r>
            <a:r>
              <a:rPr lang="en-US" sz="1200" b="0" i="0" kern="1200" dirty="0" err="1">
                <a:solidFill>
                  <a:schemeClr val="tx1"/>
                </a:solidFill>
                <a:effectLst/>
                <a:latin typeface="+mn-lt"/>
                <a:ea typeface="+mn-ea"/>
                <a:cs typeface="+mn-cs"/>
              </a:rPr>
              <a:t>Stateflow</a:t>
            </a:r>
            <a:r>
              <a:rPr lang="en-US" sz="1200" b="0" i="0" kern="1200" baseline="30000" dirty="0">
                <a:solidFill>
                  <a:schemeClr val="tx1"/>
                </a:solidFill>
                <a:effectLst/>
                <a:latin typeface="+mn-lt"/>
                <a:ea typeface="+mn-ea"/>
                <a:cs typeface="+mn-cs"/>
              </a:rPr>
              <a:t>®</a:t>
            </a:r>
            <a:r>
              <a:rPr lang="en-US" sz="1200" b="0" i="0" kern="1200" dirty="0">
                <a:solidFill>
                  <a:schemeClr val="tx1"/>
                </a:solidFill>
                <a:effectLst/>
                <a:latin typeface="+mn-lt"/>
                <a:ea typeface="+mn-ea"/>
                <a:cs typeface="+mn-cs"/>
              </a:rPr>
              <a:t>, the team modeled sequential logic for the system’s various operating modes, which include calibration, initialization, and self-verification.</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After verifying the basic operation of the controller and control logic through simulation, the engineers generated code from their model using Simulink Coder™ and deployed the compiled code to a real-time target computer running Simulink Real-Time. This computer was connected to the robot’s sensors and motors via the </a:t>
            </a:r>
            <a:r>
              <a:rPr lang="en-US" sz="1200" b="0" i="0" kern="1200" dirty="0" err="1">
                <a:solidFill>
                  <a:schemeClr val="tx1"/>
                </a:solidFill>
                <a:effectLst/>
                <a:latin typeface="+mn-lt"/>
                <a:ea typeface="+mn-ea"/>
                <a:cs typeface="+mn-cs"/>
              </a:rPr>
              <a:t>EtherCAT</a:t>
            </a:r>
            <a:r>
              <a:rPr lang="en-US" sz="1200" b="0" i="0" kern="1200" dirty="0">
                <a:solidFill>
                  <a:schemeClr val="tx1"/>
                </a:solidFill>
                <a:effectLst/>
                <a:latin typeface="+mn-lt"/>
                <a:ea typeface="+mn-ea"/>
                <a:cs typeface="+mn-cs"/>
              </a:rPr>
              <a:t> network.</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To refine and enhance the controller, the team made improvements to the model, checked them via simulation, and then tested them on the actual robot using the Simulink Real-Time setup.</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engineers used GUIDE, a MATLAB UI development tool, to develop the touch-screen application software that surgeons use to change surgical settings and receive visual and acoustic feedback during surgery.</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The safety and efficacy of the PRECEYES Surgical System has been demonstrated in 14 surgical procedures. Additional demonstrations are planned at top surgical sites, including a two-year collaboration with Rotterdam Eye Hospital. The company is also working on CE registration and the next generation for volume production.</a:t>
            </a:r>
          </a:p>
          <a:p>
            <a:pPr fontAlgn="base"/>
            <a:endParaRPr lang="en-US" sz="700" kern="1200" dirty="0">
              <a:solidFill>
                <a:schemeClr val="tx1"/>
              </a:solidFill>
              <a:latin typeface="+mn-lt"/>
              <a:ea typeface="+mn-ea"/>
              <a:cs typeface="+mn-cs"/>
            </a:endParaRPr>
          </a:p>
          <a:p>
            <a:r>
              <a:rPr lang="en-US" sz="700" b="1" kern="1200" dirty="0">
                <a:solidFill>
                  <a:schemeClr val="tx1"/>
                </a:solidFill>
                <a:latin typeface="+mn-lt"/>
                <a:ea typeface="+mn-ea"/>
                <a:cs typeface="+mn-cs"/>
              </a:rPr>
              <a:t>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700" kern="1200" dirty="0">
                <a:solidFill>
                  <a:schemeClr val="tx1"/>
                </a:solidFill>
                <a:latin typeface="+mn-lt"/>
                <a:ea typeface="+mn-ea"/>
                <a:cs typeface="+mn-cs"/>
              </a:rPr>
              <a:t>■ </a:t>
            </a:r>
            <a:r>
              <a:rPr lang="en-US" sz="1200" b="1" i="0" kern="1200" dirty="0">
                <a:solidFill>
                  <a:schemeClr val="tx1"/>
                </a:solidFill>
                <a:effectLst/>
                <a:latin typeface="+mn-lt"/>
                <a:ea typeface="+mn-ea"/>
                <a:cs typeface="+mn-cs"/>
              </a:rPr>
              <a:t>Core controller developed by one engineer. </a:t>
            </a:r>
            <a:r>
              <a:rPr lang="en-US" sz="1200" b="0" i="0" kern="1200" dirty="0">
                <a:solidFill>
                  <a:schemeClr val="tx1"/>
                </a:solidFill>
                <a:effectLst/>
                <a:latin typeface="+mn-lt"/>
                <a:ea typeface="+mn-ea"/>
                <a:cs typeface="+mn-cs"/>
              </a:rPr>
              <a:t>“With MATLAB and Simulink, I did not have to program a low-level architecture for the controller by myself. As the sole software engineer developing the first release, that was a huge advantage—in fact, I doubt if a single engineer could have done the work otherwise,” says Beelen. “The software was extensively reviewed by consultants, which was quite easy because of the readability, requirement traceability, and report generation capabilities in Simulink products.</a:t>
            </a:r>
            <a:r>
              <a:rPr lang="en-GB" sz="1200" kern="1200" dirty="0">
                <a:solidFill>
                  <a:schemeClr val="tx1"/>
                </a:solidFill>
                <a:effectLst/>
                <a:latin typeface="+mn-lt"/>
                <a:ea typeface="+mn-ea"/>
                <a:cs typeface="+mn-cs"/>
              </a:rPr>
              <a:t>”  </a:t>
            </a:r>
            <a:r>
              <a:rPr lang="en-US" sz="700" b="0" i="0" u="none" strike="noStrike" kern="1200" baseline="0" dirty="0">
                <a:solidFill>
                  <a:schemeClr val="tx1"/>
                </a:solidFill>
                <a:latin typeface="+mn-lt"/>
                <a:ea typeface="+mn-ea"/>
                <a:cs typeface="+mn-cs"/>
              </a:rPr>
              <a:t> </a:t>
            </a:r>
            <a:endParaRPr lang="en-US" sz="700" kern="1200" dirty="0">
              <a:solidFill>
                <a:schemeClr val="tx1"/>
              </a:solidFill>
              <a:latin typeface="+mn-lt"/>
              <a:ea typeface="+mn-ea"/>
              <a:cs typeface="+mn-cs"/>
            </a:endParaRPr>
          </a:p>
          <a:p>
            <a:endParaRPr lang="en-US" sz="700" kern="1200" dirty="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700" kern="1200" dirty="0">
                <a:solidFill>
                  <a:schemeClr val="tx1"/>
                </a:solidFill>
                <a:latin typeface="+mn-lt"/>
                <a:ea typeface="+mn-ea"/>
                <a:cs typeface="+mn-cs"/>
              </a:rPr>
              <a:t>■ </a:t>
            </a:r>
            <a:r>
              <a:rPr lang="en-US" sz="1200" b="1" i="0" kern="1200" dirty="0">
                <a:solidFill>
                  <a:schemeClr val="tx1"/>
                </a:solidFill>
                <a:effectLst/>
                <a:latin typeface="+mn-lt"/>
                <a:ea typeface="+mn-ea"/>
                <a:cs typeface="+mn-cs"/>
              </a:rPr>
              <a:t>Patient safety assured. </a:t>
            </a:r>
            <a:r>
              <a:rPr lang="en-US" sz="1200" b="0" i="0" kern="1200" dirty="0">
                <a:solidFill>
                  <a:schemeClr val="tx1"/>
                </a:solidFill>
                <a:effectLst/>
                <a:latin typeface="+mn-lt"/>
                <a:ea typeface="+mn-ea"/>
                <a:cs typeface="+mn-cs"/>
              </a:rPr>
              <a:t>“I always said I would not bring a device to market unless I was fully confident using it on myself or on a loved one,” notes Beelen. “With the safety mechanisms we had implemented in Simulink, I was 100% comfortable that there would be no problems with the software</a:t>
            </a:r>
            <a:r>
              <a:rPr lang="en-US" sz="700" kern="1200" dirty="0">
                <a:solidFill>
                  <a:schemeClr val="tx1"/>
                </a:solidFill>
                <a:effectLst/>
                <a:latin typeface="+mn-lt"/>
                <a:ea typeface="+mn-ea"/>
                <a:cs typeface="+mn-cs"/>
              </a:rPr>
              <a:t>.”</a:t>
            </a:r>
            <a:endParaRPr lang="en-US" sz="700" kern="1200" dirty="0">
              <a:solidFill>
                <a:schemeClr val="tx1"/>
              </a:solidFill>
              <a:latin typeface="+mn-lt"/>
              <a:ea typeface="+mn-ea"/>
              <a:cs typeface="+mn-cs"/>
            </a:endParaRPr>
          </a:p>
          <a:p>
            <a:endParaRPr lang="en-US" sz="700" kern="1200" dirty="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700" kern="1200" dirty="0">
                <a:solidFill>
                  <a:schemeClr val="tx1"/>
                </a:solidFill>
                <a:latin typeface="+mn-lt"/>
                <a:ea typeface="+mn-ea"/>
                <a:cs typeface="+mn-cs"/>
              </a:rPr>
              <a:t>■ </a:t>
            </a:r>
            <a:r>
              <a:rPr lang="en-US" sz="1200" b="1" i="0" kern="1200" dirty="0">
                <a:solidFill>
                  <a:schemeClr val="tx1"/>
                </a:solidFill>
                <a:effectLst/>
                <a:latin typeface="+mn-lt"/>
                <a:ea typeface="+mn-ea"/>
                <a:cs typeface="+mn-cs"/>
              </a:rPr>
              <a:t>Road map to industrialization set. </a:t>
            </a:r>
            <a:r>
              <a:rPr lang="en-US" sz="1200" b="0" i="0" kern="1200" dirty="0">
                <a:solidFill>
                  <a:schemeClr val="tx1"/>
                </a:solidFill>
                <a:effectLst/>
                <a:latin typeface="+mn-lt"/>
                <a:ea typeface="+mn-ea"/>
                <a:cs typeface="+mn-cs"/>
              </a:rPr>
              <a:t>“For the development of the industrialized release of our system, we will save time by generating code from our existing controller model, using Embedded Coder to target an embedded processor,” says Beelen. “We will follow a more formal development and testing workflow, with improved revision control and a larger development team, using model-based testing, verification, and validation capabilities in Simulink</a:t>
            </a:r>
            <a:r>
              <a:rPr lang="en-US" sz="700" kern="1200" dirty="0">
                <a:solidFill>
                  <a:schemeClr val="tx1"/>
                </a:solidFill>
                <a:effectLst/>
                <a:latin typeface="+mn-lt"/>
                <a:ea typeface="+mn-ea"/>
                <a:cs typeface="+mn-cs"/>
              </a:rPr>
              <a:t>.”   </a:t>
            </a:r>
          </a:p>
          <a:p>
            <a:pPr fontAlgn="base"/>
            <a:endParaRPr lang="en-US" sz="1200" b="0" i="0" kern="1200" dirty="0">
              <a:solidFill>
                <a:schemeClr val="tx1"/>
              </a:solidFill>
              <a:effectLst/>
              <a:latin typeface="+mn-lt"/>
              <a:ea typeface="+mn-ea"/>
              <a:cs typeface="+mn-cs"/>
            </a:endParaRPr>
          </a:p>
          <a:p>
            <a:r>
              <a:rPr lang="en-US" sz="700" b="0" i="1" kern="1200" dirty="0">
                <a:solidFill>
                  <a:srgbClr val="154F8F"/>
                </a:solidFill>
                <a:latin typeface="+mn-lt"/>
                <a:ea typeface="+mn-ea"/>
                <a:cs typeface="+mn-cs"/>
              </a:rPr>
              <a:t>  </a:t>
            </a:r>
          </a:p>
          <a:p>
            <a:r>
              <a:rPr lang="en-US" sz="1200" b="0" i="1" kern="1200" dirty="0">
                <a:solidFill>
                  <a:schemeClr val="tx1"/>
                </a:solidFill>
                <a:effectLst/>
                <a:latin typeface="+mn-lt"/>
                <a:ea typeface="+mn-ea"/>
                <a:cs typeface="+mn-cs"/>
              </a:rPr>
              <a:t>Learn more about </a:t>
            </a:r>
            <a:r>
              <a:rPr lang="en-US" sz="1200" b="0" i="1" kern="1200" dirty="0" err="1">
                <a:solidFill>
                  <a:schemeClr val="tx1"/>
                </a:solidFill>
                <a:effectLst/>
                <a:latin typeface="+mn-lt"/>
                <a:ea typeface="+mn-ea"/>
                <a:cs typeface="+mn-cs"/>
              </a:rPr>
              <a:t>Preceyes</a:t>
            </a:r>
            <a:r>
              <a:rPr lang="en-US" sz="700" i="1" u="none" kern="1200" dirty="0">
                <a:solidFill>
                  <a:schemeClr val="tx1"/>
                </a:solidFill>
                <a:effectLst/>
                <a:latin typeface="+mn-lt"/>
                <a:ea typeface="+mn-ea"/>
                <a:cs typeface="+mn-cs"/>
              </a:rPr>
              <a:t>: www.preceyes.nl</a:t>
            </a:r>
            <a:endParaRPr lang="en-US" sz="1200" b="0" i="0" u="none" strike="noStrike" kern="1200" baseline="0" dirty="0">
              <a:solidFill>
                <a:schemeClr val="tx1"/>
              </a:solidFill>
              <a:latin typeface="+mn-lt"/>
              <a:ea typeface="+mn-ea"/>
              <a:cs typeface="+mn-cs"/>
            </a:endParaRPr>
          </a:p>
          <a:p>
            <a:r>
              <a:rPr lang="en-US" sz="1200" b="0" i="0" u="none" strike="noStrike" kern="1200" baseline="0" dirty="0">
                <a:solidFill>
                  <a:schemeClr val="tx1"/>
                </a:solidFill>
                <a:latin typeface="+mn-lt"/>
                <a:ea typeface="+mn-ea"/>
                <a:cs typeface="+mn-cs"/>
              </a:rPr>
              <a:t> </a:t>
            </a:r>
          </a:p>
          <a:p>
            <a:endParaRPr lang="en-US" sz="1200" b="0" i="0" u="none" strike="noStrike" kern="1200" baseline="0" dirty="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D73B8C3-A209-4A55-9261-22C2A02B3159}" type="slidenum">
              <a:rPr lang="en-US" smtClean="0"/>
              <a:pPr/>
              <a:t>6</a:t>
            </a:fld>
            <a:endParaRPr lang="en-US"/>
          </a:p>
        </p:txBody>
      </p:sp>
    </p:spTree>
    <p:extLst>
      <p:ext uri="{BB962C8B-B14F-4D97-AF65-F5344CB8AC3E}">
        <p14:creationId xmlns:p14="http://schemas.microsoft.com/office/powerpoint/2010/main" val="34158594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Background" descr="bluemesh.jpg"/>
          <p:cNvPicPr>
            <a:picLocks noChangeAspect="1"/>
          </p:cNvPicPr>
          <p:nvPr userDrawn="1"/>
        </p:nvPicPr>
        <p:blipFill>
          <a:blip r:embed="rId2" cstate="print"/>
          <a:stretch>
            <a:fillRect/>
          </a:stretch>
        </p:blipFill>
        <p:spPr>
          <a:xfrm>
            <a:off x="-4067" y="1287"/>
            <a:ext cx="12209092" cy="6856713"/>
          </a:xfrm>
          <a:prstGeom prst="rect">
            <a:avLst/>
          </a:prstGeom>
        </p:spPr>
      </p:pic>
      <p:sp>
        <p:nvSpPr>
          <p:cNvPr id="21" name="Title"/>
          <p:cNvSpPr>
            <a:spLocks noGrp="1"/>
          </p:cNvSpPr>
          <p:nvPr>
            <p:ph type="ctrTitle"/>
          </p:nvPr>
        </p:nvSpPr>
        <p:spPr>
          <a:xfrm>
            <a:off x="914400" y="914400"/>
            <a:ext cx="10363200" cy="1828800"/>
          </a:xfrm>
        </p:spPr>
        <p:txBody>
          <a:bodyPr/>
          <a:lstStyle>
            <a:lvl1pPr algn="l">
              <a:defRPr sz="3200">
                <a:solidFill>
                  <a:schemeClr val="tx2"/>
                </a:solidFill>
              </a:defRPr>
            </a:lvl1pPr>
          </a:lstStyle>
          <a:p>
            <a:r>
              <a:rPr lang="en-US"/>
              <a:t>Click to edit Master title style</a:t>
            </a:r>
            <a:endParaRPr lang="en-US" dirty="0"/>
          </a:p>
        </p:txBody>
      </p:sp>
      <p:sp>
        <p:nvSpPr>
          <p:cNvPr id="22" name="Subtitle"/>
          <p:cNvSpPr>
            <a:spLocks noGrp="1"/>
          </p:cNvSpPr>
          <p:nvPr>
            <p:ph type="subTitle" idx="1"/>
          </p:nvPr>
        </p:nvSpPr>
        <p:spPr>
          <a:xfrm>
            <a:off x="914400" y="3203579"/>
            <a:ext cx="10363200" cy="987425"/>
          </a:xfrm>
        </p:spPr>
        <p:txBody>
          <a:bodyPr>
            <a:normAutofit/>
          </a:bodyPr>
          <a:lstStyle>
            <a:lvl1pPr marL="0" indent="0" algn="l">
              <a:buNone/>
              <a:defRPr sz="1604" b="0">
                <a:solidFill>
                  <a:schemeClr val="tx1"/>
                </a:solidFill>
              </a:defRPr>
            </a:lvl1pPr>
            <a:lvl2pPr marL="458340" indent="0" algn="ctr">
              <a:buNone/>
              <a:defRPr>
                <a:solidFill>
                  <a:schemeClr val="tx1">
                    <a:tint val="75000"/>
                  </a:schemeClr>
                </a:solidFill>
              </a:defRPr>
            </a:lvl2pPr>
            <a:lvl3pPr marL="916680" indent="0" algn="ctr">
              <a:buNone/>
              <a:defRPr>
                <a:solidFill>
                  <a:schemeClr val="tx1">
                    <a:tint val="75000"/>
                  </a:schemeClr>
                </a:solidFill>
              </a:defRPr>
            </a:lvl3pPr>
            <a:lvl4pPr marL="1375020" indent="0" algn="ctr">
              <a:buNone/>
              <a:defRPr>
                <a:solidFill>
                  <a:schemeClr val="tx1">
                    <a:tint val="75000"/>
                  </a:schemeClr>
                </a:solidFill>
              </a:defRPr>
            </a:lvl4pPr>
            <a:lvl5pPr marL="1833361" indent="0" algn="ctr">
              <a:buNone/>
              <a:defRPr>
                <a:solidFill>
                  <a:schemeClr val="tx1">
                    <a:tint val="75000"/>
                  </a:schemeClr>
                </a:solidFill>
              </a:defRPr>
            </a:lvl5pPr>
            <a:lvl6pPr marL="2291701" indent="0" algn="ctr">
              <a:buNone/>
              <a:defRPr>
                <a:solidFill>
                  <a:schemeClr val="tx1">
                    <a:tint val="75000"/>
                  </a:schemeClr>
                </a:solidFill>
              </a:defRPr>
            </a:lvl6pPr>
            <a:lvl7pPr marL="2750041" indent="0" algn="ctr">
              <a:buNone/>
              <a:defRPr>
                <a:solidFill>
                  <a:schemeClr val="tx1">
                    <a:tint val="75000"/>
                  </a:schemeClr>
                </a:solidFill>
              </a:defRPr>
            </a:lvl7pPr>
            <a:lvl8pPr marL="3208381" indent="0" algn="ctr">
              <a:buNone/>
              <a:defRPr>
                <a:solidFill>
                  <a:schemeClr val="tx1">
                    <a:tint val="75000"/>
                  </a:schemeClr>
                </a:solidFill>
              </a:defRPr>
            </a:lvl8pPr>
            <a:lvl9pPr marL="3666721" indent="0" algn="ctr">
              <a:buNone/>
              <a:defRPr>
                <a:solidFill>
                  <a:schemeClr val="tx1">
                    <a:tint val="75000"/>
                  </a:schemeClr>
                </a:solidFill>
              </a:defRPr>
            </a:lvl9pPr>
          </a:lstStyle>
          <a:p>
            <a:r>
              <a:rPr lang="en-US"/>
              <a:t>Click to edit Master subtitle style</a:t>
            </a:r>
            <a:endParaRPr lang="en-US" dirty="0"/>
          </a:p>
        </p:txBody>
      </p:sp>
      <p:sp>
        <p:nvSpPr>
          <p:cNvPr id="23" name="Copyright"/>
          <p:cNvSpPr txBox="1"/>
          <p:nvPr userDrawn="1"/>
        </p:nvSpPr>
        <p:spPr>
          <a:xfrm>
            <a:off x="10227052" y="6527632"/>
            <a:ext cx="2438400" cy="246221"/>
          </a:xfrm>
          <a:prstGeom prst="rect">
            <a:avLst/>
          </a:prstGeom>
          <a:noFill/>
        </p:spPr>
        <p:txBody>
          <a:bodyPr wrap="square" rtlCol="0">
            <a:spAutoFit/>
          </a:bodyPr>
          <a:lstStyle/>
          <a:p>
            <a:r>
              <a:rPr lang="en-US" sz="1003" dirty="0">
                <a:solidFill>
                  <a:schemeClr val="bg1"/>
                </a:solidFill>
                <a:latin typeface="Arial" pitchFamily="34" charset="0"/>
                <a:cs typeface="Arial" pitchFamily="34" charset="0"/>
              </a:rPr>
              <a:t>© 2021 The MathWorks, Inc.</a:t>
            </a:r>
          </a:p>
        </p:txBody>
      </p:sp>
      <p:cxnSp>
        <p:nvCxnSpPr>
          <p:cNvPr id="26" name="GrayLine"/>
          <p:cNvCxnSpPr/>
          <p:nvPr userDrawn="1"/>
        </p:nvCxnSpPr>
        <p:spPr>
          <a:xfrm>
            <a:off x="-4067" y="4376652"/>
            <a:ext cx="12209092" cy="0"/>
          </a:xfrm>
          <a:prstGeom prst="line">
            <a:avLst/>
          </a:prstGeom>
          <a:ln w="57150">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9" name="Logo" descr="09_MW_logo_CMYK_REV.png"/>
          <p:cNvPicPr>
            <a:picLocks noChangeAspect="1"/>
          </p:cNvPicPr>
          <p:nvPr userDrawn="1"/>
        </p:nvPicPr>
        <p:blipFill>
          <a:blip r:embed="rId3" cstate="print"/>
          <a:stretch>
            <a:fillRect/>
          </a:stretch>
        </p:blipFill>
        <p:spPr>
          <a:xfrm>
            <a:off x="10330730" y="141139"/>
            <a:ext cx="1620665" cy="32059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lvl1pPr>
              <a:defRPr sz="2800" baseline="0">
                <a:solidFill>
                  <a:schemeClr val="tx2"/>
                </a:solidFill>
              </a:defRPr>
            </a:lvl1pPr>
          </a:lstStyle>
          <a:p>
            <a:r>
              <a:rPr lang="en-US"/>
              <a:t>Click to edit Master title style</a:t>
            </a:r>
            <a:endParaRPr lang="en-US" dirty="0"/>
          </a:p>
        </p:txBody>
      </p:sp>
      <p:sp>
        <p:nvSpPr>
          <p:cNvPr id="3" name="Content"/>
          <p:cNvSpPr>
            <a:spLocks noGrp="1"/>
          </p:cNvSpPr>
          <p:nvPr>
            <p:ph idx="1"/>
          </p:nvPr>
        </p:nvSpPr>
        <p:spPr>
          <a:xfrm>
            <a:off x="609602" y="1600200"/>
            <a:ext cx="10769600" cy="4648200"/>
          </a:xfrm>
        </p:spPr>
        <p:txBody>
          <a:bodyPr/>
          <a:lstStyle>
            <a:lvl1pPr>
              <a:buSzPct val="75000"/>
              <a:defRPr sz="2400"/>
            </a:lvl1pPr>
            <a:lvl2pPr>
              <a:lnSpc>
                <a:spcPct val="105000"/>
              </a:lnSpc>
              <a:defRPr sz="2000"/>
            </a:lvl2pPr>
            <a:lvl3pPr>
              <a:lnSpc>
                <a:spcPct val="105000"/>
              </a:lnSpc>
              <a:buSzPct val="75000"/>
              <a:defRPr sz="1604"/>
            </a:lvl3pPr>
            <a:lvl4pPr>
              <a:lnSpc>
                <a:spcPct val="105000"/>
              </a:lnSpc>
              <a:defRPr/>
            </a:lvl4pPr>
            <a:lvl5pPr>
              <a:lnSpc>
                <a:spcPct val="105000"/>
              </a:lnSpc>
              <a:defRPr/>
            </a:lvl5pPr>
          </a:lstStyle>
          <a:p>
            <a:pPr lvl="0"/>
            <a:r>
              <a:rPr lang="en-US"/>
              <a:t>Click to edit Master text styles</a:t>
            </a:r>
          </a:p>
          <a:p>
            <a:pPr lvl="1"/>
            <a:r>
              <a:rPr lang="en-US"/>
              <a:t>Second level</a:t>
            </a:r>
          </a:p>
          <a:p>
            <a:pPr lvl="2"/>
            <a:r>
              <a:rPr lang="en-US"/>
              <a:t>Third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p>
            <a:r>
              <a:rPr lang="en-US"/>
              <a:t>Click to edit Master title style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eature">
    <p:spTree>
      <p:nvGrpSpPr>
        <p:cNvPr id="1" name=""/>
        <p:cNvGrpSpPr/>
        <p:nvPr/>
      </p:nvGrpSpPr>
      <p:grpSpPr>
        <a:xfrm>
          <a:off x="0" y="0"/>
          <a:ext cx="0" cy="0"/>
          <a:chOff x="0" y="0"/>
          <a:chExt cx="0" cy="0"/>
        </a:xfrm>
      </p:grpSpPr>
      <p:sp>
        <p:nvSpPr>
          <p:cNvPr id="10" name="Title"/>
          <p:cNvSpPr>
            <a:spLocks noGrp="1"/>
          </p:cNvSpPr>
          <p:nvPr>
            <p:ph type="title"/>
          </p:nvPr>
        </p:nvSpPr>
        <p:spPr>
          <a:xfrm>
            <a:off x="609600" y="457200"/>
            <a:ext cx="9448800" cy="990600"/>
          </a:xfrm>
        </p:spPr>
        <p:txBody>
          <a:bodyPr anchor="t" anchorCtr="0"/>
          <a:lstStyle>
            <a:lvl1pPr algn="l">
              <a:defRPr sz="2800" b="0" i="0">
                <a:solidFill>
                  <a:schemeClr val="tx2"/>
                </a:solidFill>
              </a:defRPr>
            </a:lvl1pPr>
          </a:lstStyle>
          <a:p>
            <a:r>
              <a:rPr lang="en-US"/>
              <a:t>Click to edit Master title style</a:t>
            </a:r>
            <a:endParaRPr lang="en-US" dirty="0"/>
          </a:p>
        </p:txBody>
      </p:sp>
      <p:sp>
        <p:nvSpPr>
          <p:cNvPr id="11" name="Content"/>
          <p:cNvSpPr>
            <a:spLocks noGrp="1"/>
          </p:cNvSpPr>
          <p:nvPr>
            <p:ph sz="half" idx="10" hasCustomPrompt="1"/>
          </p:nvPr>
        </p:nvSpPr>
        <p:spPr>
          <a:xfrm>
            <a:off x="609601" y="2819400"/>
            <a:ext cx="5080001" cy="3200400"/>
          </a:xfrm>
        </p:spPr>
        <p:txBody>
          <a:bodyPr/>
          <a:lstStyle>
            <a:lvl1pPr>
              <a:buClr>
                <a:srgbClr val="125687"/>
              </a:buClr>
              <a:buSzTx/>
              <a:defRPr sz="1800" baseline="0"/>
            </a:lvl1pPr>
            <a:lvl2pPr>
              <a:defRPr sz="1604"/>
            </a:lvl2pPr>
            <a:lvl3pPr>
              <a:buNone/>
              <a:defRPr sz="1604"/>
            </a:lvl3pPr>
            <a:lvl4pPr>
              <a:defRPr sz="1805"/>
            </a:lvl4pPr>
            <a:lvl5pPr>
              <a:defRPr sz="1805"/>
            </a:lvl5pPr>
            <a:lvl6pPr>
              <a:defRPr sz="1805"/>
            </a:lvl6pPr>
            <a:lvl7pPr>
              <a:defRPr sz="1805"/>
            </a:lvl7pPr>
            <a:lvl8pPr>
              <a:defRPr sz="1805"/>
            </a:lvl8pPr>
            <a:lvl9pPr>
              <a:defRPr sz="1805"/>
            </a:lvl9pPr>
          </a:lstStyle>
          <a:p>
            <a:pPr lvl="0">
              <a:buClr>
                <a:srgbClr val="125687"/>
              </a:buClr>
              <a:buSzTx/>
            </a:pPr>
            <a:r>
              <a:rPr lang="en-US" dirty="0"/>
              <a:t>Click to add b</a:t>
            </a:r>
            <a:r>
              <a:rPr lang="en-US" sz="1805" dirty="0">
                <a:solidFill>
                  <a:prstClr val="black"/>
                </a:solidFill>
              </a:rPr>
              <a:t>rief summary and benefits of feature (ideally three bullets)</a:t>
            </a:r>
          </a:p>
          <a:p>
            <a:pPr lvl="1"/>
            <a:r>
              <a:rPr lang="en-US" dirty="0"/>
              <a:t>Second level</a:t>
            </a:r>
          </a:p>
        </p:txBody>
      </p:sp>
      <p:sp>
        <p:nvSpPr>
          <p:cNvPr id="13" name="Headline"/>
          <p:cNvSpPr>
            <a:spLocks noGrp="1"/>
          </p:cNvSpPr>
          <p:nvPr>
            <p:ph type="body" sz="quarter" idx="11" hasCustomPrompt="1"/>
          </p:nvPr>
        </p:nvSpPr>
        <p:spPr>
          <a:xfrm>
            <a:off x="609601" y="1600200"/>
            <a:ext cx="5080001" cy="838200"/>
          </a:xfrm>
        </p:spPr>
        <p:txBody>
          <a:bodyPr anchor="t"/>
          <a:lstStyle>
            <a:lvl1pPr marL="0" indent="0" algn="l">
              <a:buNone/>
              <a:defRPr sz="2000" b="0" i="0" baseline="0"/>
            </a:lvl1pPr>
          </a:lstStyle>
          <a:p>
            <a:pPr lvl="0"/>
            <a:r>
              <a:rPr lang="en-US" dirty="0"/>
              <a:t>Click to add headline</a:t>
            </a:r>
            <a:r>
              <a:rPr lang="en-US" sz="2005" b="1" dirty="0">
                <a:solidFill>
                  <a:prstClr val="black"/>
                </a:solidFill>
              </a:rPr>
              <a:t> providing value of feature</a:t>
            </a:r>
            <a:endParaRPr lang="en-US" dirty="0"/>
          </a:p>
        </p:txBody>
      </p:sp>
      <p:sp>
        <p:nvSpPr>
          <p:cNvPr id="14" name="ProductName"/>
          <p:cNvSpPr>
            <a:spLocks noGrp="1"/>
          </p:cNvSpPr>
          <p:nvPr>
            <p:ph type="body" sz="half" idx="12" hasCustomPrompt="1"/>
          </p:nvPr>
        </p:nvSpPr>
        <p:spPr>
          <a:xfrm>
            <a:off x="609602" y="6172200"/>
            <a:ext cx="5473700" cy="533400"/>
          </a:xfrm>
        </p:spPr>
        <p:txBody>
          <a:bodyPr anchor="b" anchorCtr="0"/>
          <a:lstStyle>
            <a:lvl1pPr marL="230761" indent="-229170">
              <a:buClrTx/>
              <a:buSzPct val="125000"/>
              <a:buFont typeface="Courier New" pitchFamily="49" charset="0"/>
              <a:buChar char="»"/>
              <a:defRPr sz="1604" b="0">
                <a:latin typeface="Courier New" pitchFamily="49" charset="0"/>
                <a:cs typeface="Courier New" pitchFamily="49" charset="0"/>
              </a:defRPr>
            </a:lvl1pPr>
          </a:lstStyle>
          <a:p>
            <a:pPr lvl="0"/>
            <a:r>
              <a:rPr lang="en-US" dirty="0"/>
              <a:t>Click to add </a:t>
            </a:r>
            <a:r>
              <a:rPr lang="en-US" sz="1604" dirty="0" err="1">
                <a:latin typeface="Courier New" pitchFamily="49" charset="0"/>
                <a:cs typeface="Courier New" pitchFamily="49" charset="0"/>
              </a:rPr>
              <a:t>product_example_name</a:t>
            </a:r>
            <a:r>
              <a:rPr lang="en-US" sz="1604" dirty="0">
                <a:latin typeface="Courier New" pitchFamily="49" charset="0"/>
                <a:cs typeface="Courier New" pitchFamily="49" charset="0"/>
              </a:rPr>
              <a:t>.</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963084" y="1914529"/>
            <a:ext cx="10363200" cy="1362075"/>
          </a:xfrm>
        </p:spPr>
        <p:txBody>
          <a:bodyPr anchor="t"/>
          <a:lstStyle>
            <a:lvl1pPr algn="ctr">
              <a:defRPr sz="3200" b="0" cap="none">
                <a:solidFill>
                  <a:schemeClr val="tx2"/>
                </a:solidFill>
              </a:defRPr>
            </a:lvl1pPr>
          </a:lstStyle>
          <a:p>
            <a:r>
              <a:rPr lang="en-US" dirty="0"/>
              <a:t>Click to edit Section Header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lvl1pPr>
              <a:defRPr>
                <a:solidFill>
                  <a:schemeClr val="tx2"/>
                </a:solidFill>
              </a:defRPr>
            </a:lvl1pPr>
          </a:lstStyle>
          <a:p>
            <a:r>
              <a:rPr lang="en-US"/>
              <a:t>Click to edit Master title style</a:t>
            </a:r>
            <a:endParaRPr lang="en-US" dirty="0"/>
          </a:p>
        </p:txBody>
      </p:sp>
      <p:sp>
        <p:nvSpPr>
          <p:cNvPr id="3" name="LeftContent"/>
          <p:cNvSpPr>
            <a:spLocks noGrp="1"/>
          </p:cNvSpPr>
          <p:nvPr>
            <p:ph sz="half" idx="1"/>
          </p:nvPr>
        </p:nvSpPr>
        <p:spPr>
          <a:xfrm>
            <a:off x="609602" y="1600200"/>
            <a:ext cx="5181600" cy="4648199"/>
          </a:xfrm>
        </p:spPr>
        <p:txBody>
          <a:bodyPr/>
          <a:lstStyle>
            <a:lvl1pPr>
              <a:defRPr sz="2400"/>
            </a:lvl1pPr>
            <a:lvl2pPr>
              <a:defRPr sz="2000"/>
            </a:lvl2pPr>
            <a:lvl3pPr>
              <a:defRPr sz="1604"/>
            </a:lvl3pPr>
            <a:lvl4pPr>
              <a:defRPr sz="1805"/>
            </a:lvl4pPr>
            <a:lvl5pPr>
              <a:defRPr sz="1805"/>
            </a:lvl5pPr>
            <a:lvl6pPr>
              <a:defRPr sz="1805"/>
            </a:lvl6pPr>
            <a:lvl7pPr>
              <a:defRPr sz="1805"/>
            </a:lvl7pPr>
            <a:lvl8pPr>
              <a:defRPr sz="1805"/>
            </a:lvl8pPr>
            <a:lvl9pPr>
              <a:defRPr sz="1805"/>
            </a:lvl9pPr>
          </a:lstStyle>
          <a:p>
            <a:pPr lvl="0"/>
            <a:r>
              <a:rPr lang="en-US"/>
              <a:t>Click to edit Master text styles</a:t>
            </a:r>
          </a:p>
          <a:p>
            <a:pPr lvl="1"/>
            <a:r>
              <a:rPr lang="en-US"/>
              <a:t>Second level</a:t>
            </a:r>
          </a:p>
          <a:p>
            <a:pPr lvl="2"/>
            <a:r>
              <a:rPr lang="en-US"/>
              <a:t>Third level</a:t>
            </a:r>
          </a:p>
        </p:txBody>
      </p:sp>
      <p:sp>
        <p:nvSpPr>
          <p:cNvPr id="4" name="RightContent"/>
          <p:cNvSpPr>
            <a:spLocks noGrp="1"/>
          </p:cNvSpPr>
          <p:nvPr>
            <p:ph sz="half" idx="2"/>
          </p:nvPr>
        </p:nvSpPr>
        <p:spPr>
          <a:xfrm>
            <a:off x="6197602" y="1600200"/>
            <a:ext cx="5181600" cy="4648199"/>
          </a:xfrm>
        </p:spPr>
        <p:txBody>
          <a:bodyPr/>
          <a:lstStyle>
            <a:lvl1pPr>
              <a:defRPr sz="2400"/>
            </a:lvl1pPr>
            <a:lvl2pPr>
              <a:defRPr sz="2000"/>
            </a:lvl2pPr>
            <a:lvl3pPr>
              <a:defRPr sz="1604"/>
            </a:lvl3pPr>
            <a:lvl4pPr>
              <a:defRPr sz="1805"/>
            </a:lvl4pPr>
            <a:lvl5pPr>
              <a:defRPr sz="1805"/>
            </a:lvl5pPr>
            <a:lvl6pPr>
              <a:defRPr sz="1805"/>
            </a:lvl6pPr>
            <a:lvl7pPr>
              <a:defRPr sz="1805"/>
            </a:lvl7pPr>
            <a:lvl8pPr>
              <a:defRPr sz="1805"/>
            </a:lvl8pPr>
            <a:lvl9pPr>
              <a:defRPr sz="1805"/>
            </a:lvl9pPr>
          </a:lstStyle>
          <a:p>
            <a:pPr lvl="0"/>
            <a:r>
              <a:rPr lang="en-US"/>
              <a:t>Click to edit Master text styles</a:t>
            </a:r>
          </a:p>
          <a:p>
            <a:pPr lvl="1"/>
            <a:r>
              <a:rPr lang="en-US"/>
              <a:t>Second level</a:t>
            </a:r>
          </a:p>
          <a:p>
            <a:pPr lvl="2"/>
            <a:r>
              <a:rPr lang="en-US"/>
              <a:t>Third level</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Content"/>
          <p:cNvSpPr txBox="1">
            <a:spLocks noChangeArrowheads="1"/>
          </p:cNvSpPr>
          <p:nvPr userDrawn="1"/>
        </p:nvSpPr>
        <p:spPr bwMode="auto">
          <a:xfrm>
            <a:off x="607484" y="1600200"/>
            <a:ext cx="10765536" cy="4648200"/>
          </a:xfrm>
          <a:prstGeom prst="rect">
            <a:avLst/>
          </a:prstGeom>
          <a:noFill/>
          <a:ln w="9525">
            <a:noFill/>
            <a:miter lim="800000"/>
            <a:headEnd/>
            <a:tailEnd/>
          </a:ln>
          <a:effectLst/>
        </p:spPr>
        <p:txBody>
          <a:bodyPr wrap="none"/>
          <a:lstStyle/>
          <a:p>
            <a:pPr marL="342164" lvl="0" indent="-342164">
              <a:buClr>
                <a:schemeClr val="tx2"/>
              </a:buClr>
              <a:buSzPct val="75000"/>
              <a:buFont typeface="Wingdings" pitchFamily="2" charset="2"/>
              <a:buChar char="§"/>
              <a:tabLst>
                <a:tab pos="458340" algn="l"/>
              </a:tabLst>
            </a:pPr>
            <a:r>
              <a:rPr lang="en-US" sz="2400" dirty="0">
                <a:latin typeface="Arial" pitchFamily="34" charset="0"/>
                <a:cs typeface="Arial" pitchFamily="34" charset="0"/>
              </a:rPr>
              <a:t>Edit</a:t>
            </a:r>
            <a:r>
              <a:rPr lang="en-US" sz="2400" baseline="0" dirty="0">
                <a:latin typeface="Arial" pitchFamily="34" charset="0"/>
                <a:cs typeface="Arial" pitchFamily="34" charset="0"/>
              </a:rPr>
              <a:t> in Slide Master view to e</a:t>
            </a:r>
            <a:r>
              <a:rPr lang="en-US" sz="2400" dirty="0">
                <a:latin typeface="Arial" pitchFamily="34" charset="0"/>
                <a:cs typeface="Arial" pitchFamily="34" charset="0"/>
              </a:rPr>
              <a:t>nter agenda items</a:t>
            </a:r>
          </a:p>
          <a:p>
            <a:pPr marL="342164" lvl="0" indent="-342164">
              <a:buClr>
                <a:schemeClr val="tx2"/>
              </a:buClr>
              <a:buSzPct val="75000"/>
              <a:buFont typeface="Wingdings" pitchFamily="2" charset="2"/>
              <a:buChar char="§"/>
              <a:tabLst>
                <a:tab pos="458340" algn="l"/>
              </a:tabLst>
            </a:pPr>
            <a:r>
              <a:rPr lang="en-US" sz="2400" dirty="0">
                <a:latin typeface="Arial" pitchFamily="34" charset="0"/>
                <a:cs typeface="Arial" pitchFamily="34" charset="0"/>
              </a:rPr>
              <a:t>Bullet 2</a:t>
            </a:r>
          </a:p>
          <a:p>
            <a:pPr marL="342164" lvl="0" indent="-342164">
              <a:buClr>
                <a:schemeClr val="tx2"/>
              </a:buClr>
              <a:buSzPct val="75000"/>
              <a:buFont typeface="Wingdings" pitchFamily="2" charset="2"/>
              <a:buChar char="§"/>
              <a:tabLst>
                <a:tab pos="458340" algn="l"/>
              </a:tabLst>
            </a:pPr>
            <a:r>
              <a:rPr lang="en-US" sz="2400" dirty="0">
                <a:latin typeface="Arial" pitchFamily="34" charset="0"/>
                <a:cs typeface="Arial" pitchFamily="34" charset="0"/>
              </a:rPr>
              <a:t>Bullet</a:t>
            </a:r>
            <a:r>
              <a:rPr lang="en-US" sz="2400" baseline="0" dirty="0">
                <a:latin typeface="Arial" pitchFamily="34" charset="0"/>
                <a:cs typeface="Arial" pitchFamily="34" charset="0"/>
              </a:rPr>
              <a:t> 3</a:t>
            </a:r>
          </a:p>
          <a:p>
            <a:pPr marL="342164" lvl="0" indent="-342164">
              <a:buClr>
                <a:schemeClr val="tx2"/>
              </a:buClr>
              <a:buSzPct val="75000"/>
              <a:buFont typeface="Wingdings" pitchFamily="2" charset="2"/>
              <a:buChar char="§"/>
              <a:tabLst>
                <a:tab pos="458340" algn="l"/>
              </a:tabLst>
            </a:pPr>
            <a:r>
              <a:rPr lang="en-US" sz="2400" baseline="0" dirty="0">
                <a:latin typeface="Arial" pitchFamily="34" charset="0"/>
                <a:cs typeface="Arial" pitchFamily="34" charset="0"/>
              </a:rPr>
              <a:t>Bullet 4</a:t>
            </a:r>
          </a:p>
          <a:p>
            <a:pPr marL="342164" lvl="0" indent="-342164">
              <a:buClr>
                <a:schemeClr val="tx2"/>
              </a:buClr>
              <a:buSzPct val="75000"/>
              <a:buFont typeface="Wingdings" pitchFamily="2" charset="2"/>
              <a:buChar char="§"/>
              <a:tabLst>
                <a:tab pos="458340" algn="l"/>
              </a:tabLst>
            </a:pPr>
            <a:endParaRPr lang="en-US" sz="2400" dirty="0">
              <a:latin typeface="Arial" pitchFamily="34" charset="0"/>
              <a:cs typeface="Arial" pitchFamily="34" charset="0"/>
            </a:endParaRPr>
          </a:p>
        </p:txBody>
      </p:sp>
      <p:sp>
        <p:nvSpPr>
          <p:cNvPr id="5" name="Title"/>
          <p:cNvSpPr txBox="1">
            <a:spLocks noChangeArrowheads="1"/>
          </p:cNvSpPr>
          <p:nvPr userDrawn="1"/>
        </p:nvSpPr>
        <p:spPr bwMode="auto">
          <a:xfrm>
            <a:off x="607484" y="464695"/>
            <a:ext cx="10765536" cy="1143000"/>
          </a:xfrm>
          <a:prstGeom prst="rect">
            <a:avLst/>
          </a:prstGeom>
          <a:noFill/>
          <a:ln w="9525">
            <a:noFill/>
            <a:miter lim="800000"/>
            <a:headEnd/>
            <a:tailEnd/>
          </a:ln>
          <a:effectLst/>
        </p:spPr>
        <p:txBody>
          <a:bodyPr wrap="none"/>
          <a:lstStyle/>
          <a:p>
            <a:pPr marL="0" marR="0" indent="0" algn="l" defTabSz="916680" rtl="0" eaLnBrk="1" fontAlgn="auto" latinLnBrk="0" hangingPunct="1">
              <a:lnSpc>
                <a:spcPct val="100000"/>
              </a:lnSpc>
              <a:spcBef>
                <a:spcPts val="0"/>
              </a:spcBef>
              <a:spcAft>
                <a:spcPts val="0"/>
              </a:spcAft>
              <a:buClrTx/>
              <a:buSzTx/>
              <a:buFontTx/>
              <a:buNone/>
              <a:tabLst/>
              <a:defRPr/>
            </a:pPr>
            <a:r>
              <a:rPr lang="en-US" sz="2800" b="0" dirty="0">
                <a:solidFill>
                  <a:schemeClr val="tx2"/>
                </a:solidFill>
                <a:latin typeface="Arial" pitchFamily="34" charset="0"/>
                <a:cs typeface="Arial" pitchFamily="34" charset="0"/>
              </a:rPr>
              <a:t>Edit in Slide</a:t>
            </a:r>
            <a:r>
              <a:rPr lang="en-US" sz="2800" b="0" baseline="0" dirty="0">
                <a:solidFill>
                  <a:schemeClr val="tx2"/>
                </a:solidFill>
                <a:latin typeface="Arial" pitchFamily="34" charset="0"/>
                <a:cs typeface="Arial" pitchFamily="34" charset="0"/>
              </a:rPr>
              <a:t> Master view to e</a:t>
            </a:r>
            <a:r>
              <a:rPr lang="en-US" sz="2800" b="0" dirty="0">
                <a:solidFill>
                  <a:schemeClr val="tx2"/>
                </a:solidFill>
                <a:latin typeface="Arial" pitchFamily="34" charset="0"/>
                <a:cs typeface="Arial" pitchFamily="34" charset="0"/>
              </a:rPr>
              <a:t>nter agenda</a:t>
            </a:r>
            <a:r>
              <a:rPr lang="en-US" sz="2800" b="0" baseline="0" dirty="0">
                <a:solidFill>
                  <a:schemeClr val="tx2"/>
                </a:solidFill>
                <a:latin typeface="Arial" pitchFamily="34" charset="0"/>
                <a:cs typeface="Arial" pitchFamily="34" charset="0"/>
              </a:rPr>
              <a:t> title</a:t>
            </a:r>
            <a:endParaRPr lang="en-US" sz="2800" b="0" dirty="0">
              <a:solidFill>
                <a:schemeClr val="tx2"/>
              </a:solidFill>
              <a:latin typeface="Arial" pitchFamily="34" charset="0"/>
              <a:cs typeface="Arial"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a:prstGeom prst="rect">
            <a:avLst/>
          </a:prstGeom>
        </p:spPr>
        <p:txBody>
          <a:bodyPr vert="horz" lIns="91440" tIns="45720" rIns="91440" bIns="45720" rtlCol="0" anchor="t" anchorCtr="0">
            <a:noAutofit/>
          </a:bodyPr>
          <a:lstStyle/>
          <a:p>
            <a:r>
              <a:rPr lang="en-US"/>
              <a:t>Click to edit Master title style</a:t>
            </a:r>
            <a:endParaRPr lang="en-US" dirty="0"/>
          </a:p>
        </p:txBody>
      </p:sp>
      <p:sp>
        <p:nvSpPr>
          <p:cNvPr id="3" name="Content"/>
          <p:cNvSpPr>
            <a:spLocks noGrp="1"/>
          </p:cNvSpPr>
          <p:nvPr>
            <p:ph type="body" idx="1"/>
          </p:nvPr>
        </p:nvSpPr>
        <p:spPr>
          <a:xfrm>
            <a:off x="609602" y="1600200"/>
            <a:ext cx="10769600" cy="4648200"/>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p:txBody>
      </p:sp>
      <p:sp>
        <p:nvSpPr>
          <p:cNvPr id="8" name="SlideNumber"/>
          <p:cNvSpPr/>
          <p:nvPr/>
        </p:nvSpPr>
        <p:spPr>
          <a:xfrm>
            <a:off x="11582400" y="6484954"/>
            <a:ext cx="609600" cy="381001"/>
          </a:xfrm>
          <a:prstGeom prst="rect">
            <a:avLst/>
          </a:prstGeom>
          <a:noFill/>
          <a:ln w="12700">
            <a:noFill/>
          </a:ln>
        </p:spPr>
        <p:txBody>
          <a:bodyPr wrap="square" anchor="ctr">
            <a:noAutofit/>
          </a:bodyPr>
          <a:lstStyle/>
          <a:p>
            <a:pPr algn="ctr"/>
            <a:fld id="{47FBD1EF-0801-4063-B668-C71608ACC70F}" type="slidenum">
              <a:rPr kumimoji="0" lang="en-US" sz="1203" b="1" i="0" u="none" strike="noStrike" kern="1200" cap="none" spc="0" normalizeH="0" baseline="0" noProof="0" smtClean="0">
                <a:ln>
                  <a:noFill/>
                </a:ln>
                <a:solidFill>
                  <a:schemeClr val="tx2"/>
                </a:solidFill>
                <a:effectLst/>
                <a:uLnTx/>
                <a:uFillTx/>
                <a:latin typeface="Arial" pitchFamily="34" charset="0"/>
                <a:ea typeface="+mn-ea"/>
                <a:cs typeface="Arial" pitchFamily="34" charset="0"/>
              </a:rPr>
              <a:pPr algn="ctr"/>
              <a:t>‹#›</a:t>
            </a:fld>
            <a:endParaRPr lang="en-US" sz="1203" b="1" dirty="0">
              <a:solidFill>
                <a:schemeClr val="tx2"/>
              </a:solidFill>
            </a:endParaRPr>
          </a:p>
        </p:txBody>
      </p:sp>
      <p:pic>
        <p:nvPicPr>
          <p:cNvPr id="12" name="Logo" descr="logo647.png"/>
          <p:cNvPicPr>
            <a:picLocks noChangeAspect="1"/>
          </p:cNvPicPr>
          <p:nvPr/>
        </p:nvPicPr>
        <p:blipFill>
          <a:blip r:embed="rId10" cstate="print"/>
          <a:stretch>
            <a:fillRect/>
          </a:stretch>
        </p:blipFill>
        <p:spPr>
          <a:xfrm>
            <a:off x="10679339" y="23675"/>
            <a:ext cx="1327516" cy="360269"/>
          </a:xfrm>
          <a:prstGeom prst="rect">
            <a:avLst/>
          </a:prstGeom>
          <a:noFill/>
          <a:ln>
            <a:noFill/>
          </a:ln>
        </p:spPr>
      </p:pic>
      <p:cxnSp>
        <p:nvCxnSpPr>
          <p:cNvPr id="13" name="Line"/>
          <p:cNvCxnSpPr/>
          <p:nvPr/>
        </p:nvCxnSpPr>
        <p:spPr>
          <a:xfrm rot="10800000" flipV="1">
            <a:off x="229170" y="176521"/>
            <a:ext cx="10297392" cy="211602"/>
          </a:xfrm>
          <a:prstGeom prst="bentConnector3">
            <a:avLst>
              <a:gd name="adj1" fmla="val 100013"/>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9" r:id="rId4"/>
    <p:sldLayoutId id="2147483663" r:id="rId5"/>
    <p:sldLayoutId id="2147483651" r:id="rId6"/>
    <p:sldLayoutId id="2147483652" r:id="rId7"/>
    <p:sldLayoutId id="2147483664" r:id="rId8"/>
  </p:sldLayoutIdLst>
  <p:hf hdr="0" ftr="0" dt="0"/>
  <p:txStyles>
    <p:titleStyle>
      <a:lvl1pPr algn="l" defTabSz="916680" rtl="0" eaLnBrk="1" latinLnBrk="0" hangingPunct="1">
        <a:spcBef>
          <a:spcPct val="0"/>
        </a:spcBef>
        <a:buNone/>
        <a:defRPr sz="2800" b="0" kern="1200">
          <a:solidFill>
            <a:schemeClr val="tx2"/>
          </a:solidFill>
          <a:latin typeface="Arial" pitchFamily="34" charset="0"/>
          <a:ea typeface="+mj-ea"/>
          <a:cs typeface="Arial" pitchFamily="34" charset="0"/>
        </a:defRPr>
      </a:lvl1pPr>
    </p:titleStyle>
    <p:body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p:bodyStyle>
    <p:otherStyle>
      <a:defPPr>
        <a:defRPr lang="en-US"/>
      </a:defPPr>
      <a:lvl1pPr marL="0" algn="l" defTabSz="916680" rtl="0" eaLnBrk="1" latinLnBrk="0" hangingPunct="1">
        <a:defRPr sz="1805" kern="1200">
          <a:solidFill>
            <a:schemeClr val="tx1"/>
          </a:solidFill>
          <a:latin typeface="+mn-lt"/>
          <a:ea typeface="+mn-ea"/>
          <a:cs typeface="+mn-cs"/>
        </a:defRPr>
      </a:lvl1pPr>
      <a:lvl2pPr marL="458340" algn="l" defTabSz="916680" rtl="0" eaLnBrk="1" latinLnBrk="0" hangingPunct="1">
        <a:defRPr sz="1805" kern="1200">
          <a:solidFill>
            <a:schemeClr val="tx1"/>
          </a:solidFill>
          <a:latin typeface="+mn-lt"/>
          <a:ea typeface="+mn-ea"/>
          <a:cs typeface="+mn-cs"/>
        </a:defRPr>
      </a:lvl2pPr>
      <a:lvl3pPr marL="916680" algn="l" defTabSz="916680" rtl="0" eaLnBrk="1" latinLnBrk="0" hangingPunct="1">
        <a:defRPr sz="1805" kern="1200">
          <a:solidFill>
            <a:schemeClr val="tx1"/>
          </a:solidFill>
          <a:latin typeface="+mn-lt"/>
          <a:ea typeface="+mn-ea"/>
          <a:cs typeface="+mn-cs"/>
        </a:defRPr>
      </a:lvl3pPr>
      <a:lvl4pPr marL="1375020" algn="l" defTabSz="916680" rtl="0" eaLnBrk="1" latinLnBrk="0" hangingPunct="1">
        <a:defRPr sz="1805" kern="1200">
          <a:solidFill>
            <a:schemeClr val="tx1"/>
          </a:solidFill>
          <a:latin typeface="+mn-lt"/>
          <a:ea typeface="+mn-ea"/>
          <a:cs typeface="+mn-cs"/>
        </a:defRPr>
      </a:lvl4pPr>
      <a:lvl5pPr marL="1833361" algn="l" defTabSz="916680" rtl="0" eaLnBrk="1" latinLnBrk="0" hangingPunct="1">
        <a:defRPr sz="1805" kern="1200">
          <a:solidFill>
            <a:schemeClr val="tx1"/>
          </a:solidFill>
          <a:latin typeface="+mn-lt"/>
          <a:ea typeface="+mn-ea"/>
          <a:cs typeface="+mn-cs"/>
        </a:defRPr>
      </a:lvl5pPr>
      <a:lvl6pPr marL="2291701" algn="l" defTabSz="916680" rtl="0" eaLnBrk="1" latinLnBrk="0" hangingPunct="1">
        <a:defRPr sz="1805" kern="1200">
          <a:solidFill>
            <a:schemeClr val="tx1"/>
          </a:solidFill>
          <a:latin typeface="+mn-lt"/>
          <a:ea typeface="+mn-ea"/>
          <a:cs typeface="+mn-cs"/>
        </a:defRPr>
      </a:lvl6pPr>
      <a:lvl7pPr marL="2750041" algn="l" defTabSz="916680" rtl="0" eaLnBrk="1" latinLnBrk="0" hangingPunct="1">
        <a:defRPr sz="1805" kern="1200">
          <a:solidFill>
            <a:schemeClr val="tx1"/>
          </a:solidFill>
          <a:latin typeface="+mn-lt"/>
          <a:ea typeface="+mn-ea"/>
          <a:cs typeface="+mn-cs"/>
        </a:defRPr>
      </a:lvl7pPr>
      <a:lvl8pPr marL="3208381" algn="l" defTabSz="916680" rtl="0" eaLnBrk="1" latinLnBrk="0" hangingPunct="1">
        <a:defRPr sz="1805" kern="1200">
          <a:solidFill>
            <a:schemeClr val="tx1"/>
          </a:solidFill>
          <a:latin typeface="+mn-lt"/>
          <a:ea typeface="+mn-ea"/>
          <a:cs typeface="+mn-cs"/>
        </a:defRPr>
      </a:lvl8pPr>
      <a:lvl9pPr marL="3666721" algn="l" defTabSz="916680" rtl="0" eaLnBrk="1" latinLnBrk="0" hangingPunct="1">
        <a:defRPr sz="18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hyperlink" Target="http://www.mathworks.com/company/user_stories/lockheed-martin-space-systems-develops-gnc-system-for-iris-satellite-with-model-based-design.html?by=company"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hyperlink" Target="https://www.mathworks.com/company/user_stories/preceyes-accelerates-development-of-worlds-first-eye-surgery-robot-using-model-based-design.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1.png"/><Relationship Id="rId4" Type="http://schemas.openxmlformats.org/officeDocument/2006/relationships/hyperlink" Target="https://www.mathworks.com/matlabcentral/fileexchange/69056"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400" dirty="0">
                <a:highlight>
                  <a:srgbClr val="FFFF00"/>
                </a:highlight>
              </a:rPr>
              <a:t>SWE</a:t>
            </a:r>
            <a:r>
              <a:rPr lang="en-US" sz="4400" dirty="0"/>
              <a:t> and MathWorks Present:</a:t>
            </a:r>
            <a:br>
              <a:rPr lang="en-US" sz="4400" dirty="0"/>
            </a:br>
            <a:br>
              <a:rPr lang="en-US" sz="4400" dirty="0"/>
            </a:br>
            <a:r>
              <a:rPr lang="en-US" sz="4400" dirty="0"/>
              <a:t>Simulink Onramp</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915400" y="1066800"/>
            <a:ext cx="2742760" cy="2372487"/>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20200" y="3230373"/>
            <a:ext cx="2646690" cy="2646690"/>
          </a:xfrm>
          <a:prstGeom prst="rect">
            <a:avLst/>
          </a:prstGeom>
        </p:spPr>
      </p:pic>
    </p:spTree>
    <p:extLst>
      <p:ext uri="{BB962C8B-B14F-4D97-AF65-F5344CB8AC3E}">
        <p14:creationId xmlns:p14="http://schemas.microsoft.com/office/powerpoint/2010/main" val="2162693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76600" y="1905000"/>
            <a:ext cx="4648200" cy="4020692"/>
          </a:xfrm>
          <a:prstGeom prst="rect">
            <a:avLst/>
          </a:prstGeom>
        </p:spPr>
      </p:pic>
    </p:spTree>
    <p:extLst>
      <p:ext uri="{BB962C8B-B14F-4D97-AF65-F5344CB8AC3E}">
        <p14:creationId xmlns:p14="http://schemas.microsoft.com/office/powerpoint/2010/main" val="644700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a:t>
            </a:r>
          </a:p>
        </p:txBody>
      </p:sp>
      <p:sp>
        <p:nvSpPr>
          <p:cNvPr id="3" name="Content Placeholder 2"/>
          <p:cNvSpPr>
            <a:spLocks noGrp="1"/>
          </p:cNvSpPr>
          <p:nvPr>
            <p:ph idx="1"/>
          </p:nvPr>
        </p:nvSpPr>
        <p:spPr/>
        <p:txBody>
          <a:bodyPr vert="horz" lIns="91440" tIns="45720" rIns="91440" bIns="45720" rtlCol="0" anchor="t">
            <a:noAutofit/>
          </a:bodyPr>
          <a:lstStyle/>
          <a:p>
            <a:pPr marL="343535" indent="-343535"/>
            <a:r>
              <a:rPr lang="en-US" dirty="0">
                <a:highlight>
                  <a:srgbClr val="FFFF00"/>
                </a:highlight>
              </a:rPr>
              <a:t>6:15 pm – 6.30 pm</a:t>
            </a:r>
            <a:r>
              <a:rPr lang="en-US" dirty="0"/>
              <a:t>: Set-up</a:t>
            </a:r>
          </a:p>
          <a:p>
            <a:pPr marL="744220" lvl="1" indent="-286385"/>
            <a:r>
              <a:rPr lang="en-US" dirty="0"/>
              <a:t>Intro</a:t>
            </a:r>
          </a:p>
          <a:p>
            <a:pPr marL="744220" lvl="1" indent="-286385"/>
            <a:r>
              <a:rPr lang="en-US" dirty="0"/>
              <a:t>Create MathWorks account</a:t>
            </a:r>
          </a:p>
          <a:p>
            <a:pPr marL="744220" lvl="1" indent="-286385"/>
            <a:r>
              <a:rPr lang="en-US" dirty="0"/>
              <a:t>Download Simulink Onramp</a:t>
            </a:r>
          </a:p>
          <a:p>
            <a:pPr marL="343535" indent="-343535"/>
            <a:r>
              <a:rPr lang="en-US" dirty="0">
                <a:highlight>
                  <a:srgbClr val="FFFF00"/>
                </a:highlight>
              </a:rPr>
              <a:t>6.30 pm – 8.00 pm</a:t>
            </a:r>
            <a:r>
              <a:rPr lang="en-US" dirty="0"/>
              <a:t>: Simulink Onramp (on your own)</a:t>
            </a:r>
          </a:p>
          <a:p>
            <a:pPr marL="744220" lvl="1" indent="-286385"/>
            <a:endParaRPr lang="en-US" dirty="0"/>
          </a:p>
          <a:p>
            <a:pPr marL="744220" lvl="1" indent="-286385"/>
            <a:endParaRPr lang="en-US" dirty="0"/>
          </a:p>
        </p:txBody>
      </p:sp>
    </p:spTree>
    <p:extLst>
      <p:ext uri="{BB962C8B-B14F-4D97-AF65-F5344CB8AC3E}">
        <p14:creationId xmlns:p14="http://schemas.microsoft.com/office/powerpoint/2010/main" val="441996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F05A61-4077-459E-A155-726C329E818E}"/>
              </a:ext>
            </a:extLst>
          </p:cNvPr>
          <p:cNvSpPr>
            <a:spLocks noGrp="1"/>
          </p:cNvSpPr>
          <p:nvPr>
            <p:ph type="title"/>
          </p:nvPr>
        </p:nvSpPr>
        <p:spPr/>
        <p:txBody>
          <a:bodyPr/>
          <a:lstStyle/>
          <a:p>
            <a:r>
              <a:rPr lang="en-US" dirty="0"/>
              <a:t>Simulink Overview</a:t>
            </a:r>
          </a:p>
        </p:txBody>
      </p:sp>
      <p:sp>
        <p:nvSpPr>
          <p:cNvPr id="3" name="Content Placeholder 2">
            <a:extLst>
              <a:ext uri="{FF2B5EF4-FFF2-40B4-BE49-F238E27FC236}">
                <a16:creationId xmlns:a16="http://schemas.microsoft.com/office/drawing/2014/main" id="{B86579B9-B565-45D7-B5E1-DFE342CDC2F1}"/>
              </a:ext>
            </a:extLst>
          </p:cNvPr>
          <p:cNvSpPr>
            <a:spLocks noGrp="1"/>
          </p:cNvSpPr>
          <p:nvPr>
            <p:ph idx="1"/>
          </p:nvPr>
        </p:nvSpPr>
        <p:spPr>
          <a:xfrm>
            <a:off x="609602" y="1600200"/>
            <a:ext cx="5029198" cy="4648200"/>
          </a:xfrm>
        </p:spPr>
        <p:txBody>
          <a:bodyPr/>
          <a:lstStyle/>
          <a:p>
            <a:r>
              <a:rPr lang="en-US" sz="1800" b="1" dirty="0"/>
              <a:t>Model and simulate your system</a:t>
            </a:r>
          </a:p>
          <a:p>
            <a:pPr lvl="1"/>
            <a:r>
              <a:rPr lang="en-US" sz="1600" dirty="0"/>
              <a:t>Use one multi-domain environment </a:t>
            </a:r>
          </a:p>
          <a:p>
            <a:pPr lvl="1"/>
            <a:r>
              <a:rPr lang="en-US" sz="1600" dirty="0"/>
              <a:t>Model the system under test and the plant</a:t>
            </a:r>
          </a:p>
          <a:p>
            <a:pPr lvl="1">
              <a:spcAft>
                <a:spcPts val="600"/>
              </a:spcAft>
            </a:pPr>
            <a:r>
              <a:rPr lang="en-US" sz="1600" dirty="0"/>
              <a:t>Simulate closed-loop system behavior</a:t>
            </a:r>
          </a:p>
          <a:p>
            <a:r>
              <a:rPr lang="en-US" sz="1800" b="1" dirty="0"/>
              <a:t>Test early and often</a:t>
            </a:r>
          </a:p>
          <a:p>
            <a:pPr lvl="1"/>
            <a:r>
              <a:rPr lang="en-US" sz="1600" dirty="0"/>
              <a:t>Test your system under all conditions </a:t>
            </a:r>
          </a:p>
          <a:p>
            <a:pPr lvl="1"/>
            <a:r>
              <a:rPr lang="en-US" sz="1600" dirty="0"/>
              <a:t>Validate your design with real-time testing</a:t>
            </a:r>
          </a:p>
          <a:p>
            <a:pPr lvl="1">
              <a:spcAft>
                <a:spcPts val="600"/>
              </a:spcAft>
            </a:pPr>
            <a:r>
              <a:rPr lang="en-US" sz="1600" dirty="0"/>
              <a:t>Trace from requirements to design to code</a:t>
            </a:r>
          </a:p>
          <a:p>
            <a:r>
              <a:rPr lang="en-US" sz="1800" b="1" dirty="0"/>
              <a:t>Automatically generate code</a:t>
            </a:r>
          </a:p>
          <a:p>
            <a:pPr lvl="1"/>
            <a:r>
              <a:rPr lang="en-US" sz="1600" dirty="0"/>
              <a:t>Generate production-quality C and HDL code</a:t>
            </a:r>
          </a:p>
          <a:p>
            <a:pPr lvl="1"/>
            <a:r>
              <a:rPr lang="en-US" sz="1600" dirty="0"/>
              <a:t>Deploy directly to embedded processors or FPGA’s/ASIC’s</a:t>
            </a:r>
          </a:p>
          <a:p>
            <a:endParaRPr lang="en-US" sz="1800" dirty="0"/>
          </a:p>
        </p:txBody>
      </p:sp>
      <p:pic>
        <p:nvPicPr>
          <p:cNvPr id="4" name="Picture 3">
            <a:extLst>
              <a:ext uri="{FF2B5EF4-FFF2-40B4-BE49-F238E27FC236}">
                <a16:creationId xmlns:a16="http://schemas.microsoft.com/office/drawing/2014/main" id="{4A7E0D64-E8CD-428A-8531-5307B70D77AA}"/>
              </a:ext>
            </a:extLst>
          </p:cNvPr>
          <p:cNvPicPr>
            <a:picLocks noChangeAspect="1"/>
          </p:cNvPicPr>
          <p:nvPr/>
        </p:nvPicPr>
        <p:blipFill rotWithShape="1">
          <a:blip r:embed="rId4"/>
          <a:srcRect b="11316"/>
          <a:stretch/>
        </p:blipFill>
        <p:spPr>
          <a:xfrm>
            <a:off x="5867400" y="985345"/>
            <a:ext cx="6096851" cy="1976629"/>
          </a:xfrm>
          <a:prstGeom prst="rect">
            <a:avLst/>
          </a:prstGeom>
        </p:spPr>
      </p:pic>
      <p:pic>
        <p:nvPicPr>
          <p:cNvPr id="5" name="DLC_WithCones_30mph">
            <a:hlinkClick r:id="" action="ppaction://media"/>
            <a:extLst>
              <a:ext uri="{FF2B5EF4-FFF2-40B4-BE49-F238E27FC236}">
                <a16:creationId xmlns:a16="http://schemas.microsoft.com/office/drawing/2014/main" id="{3DFAD95E-A4A8-48A1-8431-E7BCB662ED59}"/>
              </a:ext>
            </a:extLst>
          </p:cNvPr>
          <p:cNvPicPr>
            <a:picLocks noChangeAspect="1"/>
          </p:cNvPicPr>
          <p:nvPr>
            <a:videoFile r:link="rId1"/>
            <p:extLst>
              <p:ext uri="{DAA4B4D4-6D71-4841-9C94-3DE7FCFB9230}">
                <p14:media xmlns:p14="http://schemas.microsoft.com/office/powerpoint/2010/main" r:embed="rId2">
                  <p14:trim st="15904" end="2992.6666"/>
                </p14:media>
              </p:ext>
            </p:extLst>
          </p:nvPr>
        </p:nvPicPr>
        <p:blipFill>
          <a:blip r:embed="rId5"/>
          <a:stretch>
            <a:fillRect/>
          </a:stretch>
        </p:blipFill>
        <p:spPr>
          <a:xfrm>
            <a:off x="5867400" y="3042847"/>
            <a:ext cx="6096851" cy="3429479"/>
          </a:xfrm>
          <a:prstGeom prst="rect">
            <a:avLst/>
          </a:prstGeom>
        </p:spPr>
      </p:pic>
    </p:spTree>
    <p:extLst>
      <p:ext uri="{BB962C8B-B14F-4D97-AF65-F5344CB8AC3E}">
        <p14:creationId xmlns:p14="http://schemas.microsoft.com/office/powerpoint/2010/main" val="10068574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 presetClass="mediacall" presetSubtype="0" fill="hold" nodeType="withEffect">
                                  <p:stCondLst>
                                    <p:cond delay="0"/>
                                  </p:stCondLst>
                                  <p:childTnLst>
                                    <p:cmd type="call" cmd="playFrom(0.0)">
                                      <p:cBhvr>
                                        <p:cTn id="9" dur="397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repeatCount="indefinite" fill="hold" display="0">
                  <p:stCondLst>
                    <p:cond delay="indefinite"/>
                  </p:stCondLst>
                </p:cTn>
                <p:tgtEl>
                  <p:spTgt spid="5"/>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Why use Simulink?</a:t>
            </a:r>
          </a:p>
        </p:txBody>
      </p:sp>
      <p:pic>
        <p:nvPicPr>
          <p:cNvPr id="30" name="Content Placeholder 29">
            <a:extLst>
              <a:ext uri="{FF2B5EF4-FFF2-40B4-BE49-F238E27FC236}">
                <a16:creationId xmlns:a16="http://schemas.microsoft.com/office/drawing/2014/main" id="{E72D6063-C460-4828-83FE-8B684468B8C4}"/>
              </a:ext>
            </a:extLst>
          </p:cNvPr>
          <p:cNvPicPr>
            <a:picLocks noGrp="1" noChangeAspect="1"/>
          </p:cNvPicPr>
          <p:nvPr>
            <p:ph sz="half" idx="10"/>
          </p:nvPr>
        </p:nvPicPr>
        <p:blipFill>
          <a:blip r:embed="rId3"/>
          <a:stretch>
            <a:fillRect/>
          </a:stretch>
        </p:blipFill>
        <p:spPr>
          <a:xfrm>
            <a:off x="5454241" y="1905000"/>
            <a:ext cx="6007922" cy="3657600"/>
          </a:xfrm>
          <a:prstGeom prst="rect">
            <a:avLst/>
          </a:prstGeom>
        </p:spPr>
      </p:pic>
      <p:sp>
        <p:nvSpPr>
          <p:cNvPr id="13" name="Text Placeholder 12">
            <a:extLst>
              <a:ext uri="{FF2B5EF4-FFF2-40B4-BE49-F238E27FC236}">
                <a16:creationId xmlns:a16="http://schemas.microsoft.com/office/drawing/2014/main" id="{02D4F7B2-FB81-4FDB-8043-CD44999B07B4}"/>
              </a:ext>
            </a:extLst>
          </p:cNvPr>
          <p:cNvSpPr>
            <a:spLocks noGrp="1"/>
          </p:cNvSpPr>
          <p:nvPr>
            <p:ph type="body" sz="quarter" idx="11"/>
          </p:nvPr>
        </p:nvSpPr>
        <p:spPr>
          <a:xfrm>
            <a:off x="599090" y="2057400"/>
            <a:ext cx="4419599" cy="3352800"/>
          </a:xfrm>
        </p:spPr>
        <p:txBody>
          <a:bodyPr anchor="t"/>
          <a:lstStyle/>
          <a:p>
            <a:pPr marL="342900" indent="-342900">
              <a:buFont typeface="Wingdings" panose="05000000000000000000" pitchFamily="2" charset="2"/>
              <a:buChar char="§"/>
            </a:pPr>
            <a:r>
              <a:rPr lang="en-US" dirty="0"/>
              <a:t>Requirement errors are the most expensive to fix during the testing stages of a project</a:t>
            </a:r>
          </a:p>
          <a:p>
            <a:pPr marL="342900" indent="-342900">
              <a:buFont typeface="Wingdings" panose="05000000000000000000" pitchFamily="2" charset="2"/>
              <a:buChar char="§"/>
            </a:pPr>
            <a:r>
              <a:rPr lang="en-US" dirty="0"/>
              <a:t>With Simulink you can reduce the time spent in the testing phase</a:t>
            </a:r>
          </a:p>
          <a:p>
            <a:pPr marL="342900" indent="-342900">
              <a:buFont typeface="Wingdings" panose="05000000000000000000" pitchFamily="2" charset="2"/>
              <a:buChar char="§"/>
            </a:pPr>
            <a:r>
              <a:rPr lang="en-US" dirty="0"/>
              <a:t>Visualize, interact with, and test your system all in Simulink to find errors early</a:t>
            </a:r>
          </a:p>
        </p:txBody>
      </p:sp>
      <p:sp>
        <p:nvSpPr>
          <p:cNvPr id="34" name="Text Box 5"/>
          <p:cNvSpPr txBox="1">
            <a:spLocks noChangeArrowheads="1"/>
          </p:cNvSpPr>
          <p:nvPr/>
        </p:nvSpPr>
        <p:spPr bwMode="auto">
          <a:xfrm>
            <a:off x="5943600" y="5562600"/>
            <a:ext cx="5243715" cy="246221"/>
          </a:xfrm>
          <a:prstGeom prst="rect">
            <a:avLst/>
          </a:prstGeom>
          <a:noFill/>
          <a:ln w="9525">
            <a:noFill/>
            <a:miter lim="800000"/>
            <a:headEnd/>
            <a:tailEnd/>
          </a:ln>
        </p:spPr>
        <p:txBody>
          <a:bodyPr wrap="square">
            <a:spAutoFit/>
          </a:bodyPr>
          <a:lstStyle/>
          <a:p>
            <a:pPr>
              <a:spcBef>
                <a:spcPct val="20000"/>
              </a:spcBef>
              <a:buClr>
                <a:srgbClr val="215383"/>
              </a:buClr>
              <a:buSzPct val="75000"/>
              <a:buFont typeface="Wingdings" pitchFamily="2" charset="2"/>
              <a:buNone/>
            </a:pPr>
            <a:r>
              <a:rPr lang="en-US" sz="1000" dirty="0">
                <a:latin typeface="Arial" charset="0"/>
              </a:rPr>
              <a:t>Source: Return on Investment for Independent Verification &amp; Validation, NASA, 2004.</a:t>
            </a:r>
          </a:p>
        </p:txBody>
      </p:sp>
    </p:spTree>
    <p:extLst>
      <p:ext uri="{BB962C8B-B14F-4D97-AF65-F5344CB8AC3E}">
        <p14:creationId xmlns:p14="http://schemas.microsoft.com/office/powerpoint/2010/main" val="3227779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482600"/>
            <a:ext cx="9550400" cy="990600"/>
          </a:xfrm>
        </p:spPr>
        <p:txBody>
          <a:bodyPr/>
          <a:lstStyle/>
          <a:p>
            <a:r>
              <a:rPr lang="en-US" sz="2667" b="0" dirty="0"/>
              <a:t>Lockheed Martin Space Systems Develops GN&amp;C System for IRIS Satellite with Model-Based Design</a:t>
            </a:r>
            <a:br>
              <a:rPr lang="en-US" sz="2667" b="0" dirty="0">
                <a:solidFill>
                  <a:schemeClr val="tx1"/>
                </a:solidFill>
              </a:rPr>
            </a:br>
            <a:br>
              <a:rPr lang="en-US" sz="2667" b="0" dirty="0">
                <a:solidFill>
                  <a:schemeClr val="tx1"/>
                </a:solidFill>
              </a:rPr>
            </a:br>
            <a:br>
              <a:rPr lang="en-US" sz="2667" b="0" dirty="0">
                <a:solidFill>
                  <a:schemeClr val="tx1"/>
                </a:solidFill>
              </a:rPr>
            </a:br>
            <a:endParaRPr lang="en-US" sz="2667" b="0" dirty="0">
              <a:solidFill>
                <a:schemeClr val="tx1"/>
              </a:solidFill>
            </a:endParaRPr>
          </a:p>
        </p:txBody>
      </p:sp>
      <p:sp>
        <p:nvSpPr>
          <p:cNvPr id="3" name="Content Placeholder 2"/>
          <p:cNvSpPr>
            <a:spLocks noGrp="1"/>
          </p:cNvSpPr>
          <p:nvPr>
            <p:ph idx="1"/>
          </p:nvPr>
        </p:nvSpPr>
        <p:spPr>
          <a:xfrm>
            <a:off x="609599" y="1586835"/>
            <a:ext cx="5791200" cy="5125451"/>
          </a:xfrm>
        </p:spPr>
        <p:txBody>
          <a:bodyPr/>
          <a:lstStyle/>
          <a:p>
            <a:pPr marL="0" indent="0">
              <a:spcBef>
                <a:spcPts val="0"/>
              </a:spcBef>
              <a:buClrTx/>
              <a:buSzTx/>
              <a:buNone/>
            </a:pPr>
            <a:r>
              <a:rPr lang="en-US" sz="2133" b="1" dirty="0">
                <a:solidFill>
                  <a:srgbClr val="125687"/>
                </a:solidFill>
                <a:latin typeface="Arial"/>
                <a:cs typeface="+mn-cs"/>
              </a:rPr>
              <a:t>Challenge</a:t>
            </a:r>
          </a:p>
          <a:p>
            <a:pPr marL="0" indent="0">
              <a:spcBef>
                <a:spcPts val="240"/>
              </a:spcBef>
              <a:buClr>
                <a:srgbClr val="215083"/>
              </a:buClr>
              <a:buSzTx/>
              <a:buNone/>
            </a:pPr>
            <a:r>
              <a:rPr lang="en-US" sz="1867" dirty="0"/>
              <a:t>Develop the guidance, navigation, and control (GN&amp;C) system for the Interface Region Imaging Spectrograph (IRIS) observatory satellite</a:t>
            </a:r>
            <a:endParaRPr lang="en-US" sz="1867" dirty="0">
              <a:solidFill>
                <a:prstClr val="black"/>
              </a:solidFill>
              <a:latin typeface="Arial"/>
              <a:cs typeface="Times New Roman" pitchFamily="18" charset="0"/>
            </a:endParaRPr>
          </a:p>
          <a:p>
            <a:pPr marL="0" indent="0">
              <a:spcBef>
                <a:spcPts val="864"/>
              </a:spcBef>
              <a:buClr>
                <a:srgbClr val="215083"/>
              </a:buClr>
              <a:buSzTx/>
              <a:buNone/>
            </a:pPr>
            <a:r>
              <a:rPr lang="en-US" sz="2133" b="1" dirty="0">
                <a:solidFill>
                  <a:srgbClr val="125687"/>
                </a:solidFill>
                <a:latin typeface="Arial"/>
                <a:cs typeface="+mn-cs"/>
              </a:rPr>
              <a:t>Solution</a:t>
            </a:r>
          </a:p>
          <a:p>
            <a:pPr marL="0" indent="0">
              <a:spcBef>
                <a:spcPts val="240"/>
              </a:spcBef>
              <a:buClrTx/>
              <a:buSzTx/>
              <a:buNone/>
            </a:pPr>
            <a:r>
              <a:rPr lang="en-US" sz="1867" dirty="0"/>
              <a:t>Use Model-Based Design with MATLAB and Simulink to model components of the GN&amp;C system and the IRIS satellite, run closed-loop and processor-in-the-loop simulations, and generate production code</a:t>
            </a:r>
            <a:endParaRPr lang="en-US" sz="1867" dirty="0">
              <a:solidFill>
                <a:prstClr val="black"/>
              </a:solidFill>
              <a:latin typeface="Arial"/>
              <a:cs typeface="Times New Roman" pitchFamily="18" charset="0"/>
            </a:endParaRPr>
          </a:p>
          <a:p>
            <a:pPr marL="0" indent="0">
              <a:spcBef>
                <a:spcPts val="864"/>
              </a:spcBef>
              <a:buClr>
                <a:srgbClr val="215083"/>
              </a:buClr>
              <a:buSzTx/>
              <a:buNone/>
            </a:pPr>
            <a:r>
              <a:rPr lang="en-US" sz="2133" b="1" dirty="0">
                <a:solidFill>
                  <a:srgbClr val="125687"/>
                </a:solidFill>
                <a:latin typeface="Arial"/>
                <a:cs typeface="+mn-cs"/>
              </a:rPr>
              <a:t>Results</a:t>
            </a:r>
          </a:p>
          <a:p>
            <a:pPr marL="339717" lvl="1" indent="-225420">
              <a:spcBef>
                <a:spcPct val="10000"/>
              </a:spcBef>
              <a:buClr>
                <a:srgbClr val="215083"/>
              </a:buClr>
              <a:buFont typeface="Wingdings" pitchFamily="2" charset="2"/>
              <a:buChar char="§"/>
            </a:pPr>
            <a:r>
              <a:rPr lang="en-US" sz="1867" dirty="0"/>
              <a:t>Development efficiency doubled</a:t>
            </a:r>
          </a:p>
          <a:p>
            <a:pPr marL="339717" lvl="1" indent="-225420">
              <a:spcBef>
                <a:spcPct val="10000"/>
              </a:spcBef>
              <a:buClr>
                <a:srgbClr val="215083"/>
              </a:buClr>
              <a:buFont typeface="Wingdings" pitchFamily="2" charset="2"/>
              <a:buChar char="§"/>
            </a:pPr>
            <a:r>
              <a:rPr lang="en-US" sz="1867" dirty="0"/>
              <a:t>Efficient, defect-free code generated</a:t>
            </a:r>
          </a:p>
          <a:p>
            <a:pPr marL="339717" lvl="1" indent="-225420">
              <a:spcBef>
                <a:spcPct val="10000"/>
              </a:spcBef>
              <a:buClr>
                <a:srgbClr val="215083"/>
              </a:buClr>
              <a:buFont typeface="Wingdings" pitchFamily="2" charset="2"/>
              <a:buChar char="§"/>
            </a:pPr>
            <a:r>
              <a:rPr lang="en-US" sz="1867" dirty="0"/>
              <a:t>Design updates completed in a single day</a:t>
            </a:r>
          </a:p>
          <a:p>
            <a:pPr marL="452955" lvl="1" indent="-300559">
              <a:lnSpc>
                <a:spcPct val="100000"/>
              </a:lnSpc>
              <a:spcBef>
                <a:spcPts val="240"/>
              </a:spcBef>
              <a:buClr>
                <a:srgbClr val="125687"/>
              </a:buClr>
              <a:buFont typeface="Wingdings" pitchFamily="2" charset="2"/>
              <a:buChar char="§"/>
            </a:pPr>
            <a:endParaRPr lang="en-US" sz="1867" dirty="0"/>
          </a:p>
          <a:p>
            <a:pPr marL="452955" lvl="1" indent="-300559">
              <a:lnSpc>
                <a:spcPct val="100000"/>
              </a:lnSpc>
              <a:spcBef>
                <a:spcPts val="240"/>
              </a:spcBef>
              <a:buClr>
                <a:srgbClr val="125687"/>
              </a:buClr>
              <a:buFont typeface="Wingdings" pitchFamily="2" charset="2"/>
              <a:buChar char="§"/>
            </a:pPr>
            <a:endParaRPr lang="en-US" sz="1867" dirty="0"/>
          </a:p>
          <a:p>
            <a:pPr marL="452955" lvl="1" indent="-300559">
              <a:lnSpc>
                <a:spcPct val="100000"/>
              </a:lnSpc>
              <a:spcBef>
                <a:spcPts val="240"/>
              </a:spcBef>
              <a:buClr>
                <a:srgbClr val="125687"/>
              </a:buClr>
              <a:buFont typeface="Wingdings" pitchFamily="2" charset="2"/>
              <a:buChar char="§"/>
            </a:pPr>
            <a:endParaRPr lang="en-US" sz="1867" dirty="0"/>
          </a:p>
          <a:p>
            <a:pPr marL="452955" lvl="1" indent="-300559">
              <a:lnSpc>
                <a:spcPct val="100000"/>
              </a:lnSpc>
              <a:spcBef>
                <a:spcPts val="240"/>
              </a:spcBef>
              <a:buClr>
                <a:srgbClr val="125687"/>
              </a:buClr>
              <a:buFont typeface="Wingdings" pitchFamily="2" charset="2"/>
              <a:buChar char="§"/>
            </a:pPr>
            <a:endParaRPr lang="en-US" sz="1867" dirty="0">
              <a:solidFill>
                <a:prstClr val="black"/>
              </a:solidFill>
              <a:latin typeface="Arial"/>
              <a:cs typeface="Times New Roman" pitchFamily="18" charset="0"/>
            </a:endParaRPr>
          </a:p>
          <a:p>
            <a:endParaRPr lang="en-US" dirty="0"/>
          </a:p>
        </p:txBody>
      </p:sp>
      <p:sp>
        <p:nvSpPr>
          <p:cNvPr id="7" name="Rectangle 6"/>
          <p:cNvSpPr/>
          <p:nvPr/>
        </p:nvSpPr>
        <p:spPr>
          <a:xfrm>
            <a:off x="6400799" y="4318287"/>
            <a:ext cx="5535759" cy="1798698"/>
          </a:xfrm>
          <a:prstGeom prst="rect">
            <a:avLst/>
          </a:prstGeom>
          <a:solidFill>
            <a:schemeClr val="bg1">
              <a:lumMod val="85000"/>
            </a:schemeClr>
          </a:solidFill>
        </p:spPr>
        <p:txBody>
          <a:bodyPr wrap="square">
            <a:spAutoFit/>
          </a:bodyPr>
          <a:lstStyle/>
          <a:p>
            <a:pPr>
              <a:lnSpc>
                <a:spcPct val="130000"/>
              </a:lnSpc>
              <a:defRPr/>
            </a:pPr>
            <a:r>
              <a:rPr lang="en-US" sz="1467" i="1" dirty="0">
                <a:solidFill>
                  <a:schemeClr val="tx2"/>
                </a:solidFill>
                <a:ea typeface="Arial Unicode MS" pitchFamily="34" charset="-128"/>
                <a:cs typeface="Arial Unicode MS" pitchFamily="34" charset="-128"/>
              </a:rPr>
              <a:t>“</a:t>
            </a:r>
            <a:r>
              <a:rPr lang="en-US" sz="1467" i="1" dirty="0">
                <a:solidFill>
                  <a:schemeClr val="tx2"/>
                </a:solidFill>
              </a:rPr>
              <a:t>A team of about four engineers designed, integrated, and tested the GN&amp;C system in just 23 months. We were more efficient because we used the same tools for both analysis and code development, and generated 20,000 lines of defect-free code. For us, that makes a compelling case for Model-Based Design.</a:t>
            </a:r>
            <a:r>
              <a:rPr lang="en-US" sz="1467" i="1" dirty="0">
                <a:solidFill>
                  <a:schemeClr val="tx2"/>
                </a:solidFill>
                <a:ea typeface="Arial Unicode MS" pitchFamily="34" charset="-128"/>
                <a:cs typeface="Arial Unicode MS" pitchFamily="34" charset="-128"/>
              </a:rPr>
              <a:t>”</a:t>
            </a:r>
          </a:p>
          <a:p>
            <a:pPr lvl="0">
              <a:lnSpc>
                <a:spcPct val="130000"/>
              </a:lnSpc>
              <a:defRPr/>
            </a:pPr>
            <a:r>
              <a:rPr lang="en-US" sz="1333" i="1" dirty="0">
                <a:solidFill>
                  <a:srgbClr val="125687"/>
                </a:solidFill>
                <a:latin typeface="Arial"/>
                <a:ea typeface="Arial Unicode MS" pitchFamily="34" charset="-128"/>
                <a:cs typeface="Arial Unicode MS" pitchFamily="34" charset="-128"/>
              </a:rPr>
              <a:t>- </a:t>
            </a:r>
            <a:r>
              <a:rPr lang="en-US" sz="1333" i="1" dirty="0" err="1">
                <a:solidFill>
                  <a:srgbClr val="125687"/>
                </a:solidFill>
              </a:rPr>
              <a:t>Vincentz</a:t>
            </a:r>
            <a:r>
              <a:rPr lang="en-US" sz="1333" i="1" dirty="0">
                <a:solidFill>
                  <a:srgbClr val="125687"/>
                </a:solidFill>
              </a:rPr>
              <a:t> </a:t>
            </a:r>
            <a:r>
              <a:rPr lang="en-US" sz="1333" i="1" dirty="0" err="1">
                <a:solidFill>
                  <a:srgbClr val="125687"/>
                </a:solidFill>
              </a:rPr>
              <a:t>Knagenhjelm</a:t>
            </a:r>
            <a:r>
              <a:rPr lang="en-US" sz="1333" i="1" dirty="0">
                <a:solidFill>
                  <a:srgbClr val="125687"/>
                </a:solidFill>
              </a:rPr>
              <a:t>, Lockheed Martin Space Systems</a:t>
            </a:r>
            <a:endParaRPr lang="en-US" sz="1333" i="1" dirty="0">
              <a:solidFill>
                <a:srgbClr val="125687"/>
              </a:solidFill>
              <a:latin typeface="Arial"/>
              <a:ea typeface="Arial Unicode MS" pitchFamily="34" charset="-128"/>
              <a:cs typeface="Arial Unicode MS" pitchFamily="34" charset="-128"/>
            </a:endParaRPr>
          </a:p>
        </p:txBody>
      </p:sp>
      <p:sp>
        <p:nvSpPr>
          <p:cNvPr id="13" name="Text Box 22"/>
          <p:cNvSpPr txBox="1">
            <a:spLocks noChangeArrowheads="1"/>
          </p:cNvSpPr>
          <p:nvPr/>
        </p:nvSpPr>
        <p:spPr bwMode="auto">
          <a:xfrm>
            <a:off x="7721600" y="3530600"/>
            <a:ext cx="3759200" cy="328231"/>
          </a:xfrm>
          <a:prstGeom prst="rect">
            <a:avLst/>
          </a:prstGeom>
          <a:solidFill>
            <a:schemeClr val="bg1"/>
          </a:solidFill>
          <a:ln w="9525">
            <a:noFill/>
            <a:miter lim="800000"/>
            <a:headEnd/>
            <a:tailEnd/>
          </a:ln>
        </p:spPr>
        <p:txBody>
          <a:bodyPr wrap="square" lIns="0" tIns="121920" rIns="0" bIns="0">
            <a:spAutoFit/>
          </a:bodyPr>
          <a:lstStyle/>
          <a:p>
            <a:pPr defTabSz="1219170">
              <a:defRPr/>
            </a:pPr>
            <a:endParaRPr lang="en-US" sz="1333" b="1" dirty="0">
              <a:solidFill>
                <a:srgbClr val="125687"/>
              </a:solidFill>
              <a:latin typeface="Arial"/>
            </a:endParaRPr>
          </a:p>
        </p:txBody>
      </p:sp>
      <p:sp>
        <p:nvSpPr>
          <p:cNvPr id="16" name="Text Box 37"/>
          <p:cNvSpPr txBox="1">
            <a:spLocks noChangeArrowheads="1"/>
          </p:cNvSpPr>
          <p:nvPr/>
        </p:nvSpPr>
        <p:spPr bwMode="auto">
          <a:xfrm>
            <a:off x="101600" y="6453506"/>
            <a:ext cx="1693333" cy="297454"/>
          </a:xfrm>
          <a:prstGeom prst="rect">
            <a:avLst/>
          </a:prstGeom>
          <a:noFill/>
          <a:ln w="9525">
            <a:noFill/>
            <a:miter lim="800000"/>
            <a:headEnd/>
            <a:tailEnd/>
          </a:ln>
        </p:spPr>
        <p:txBody>
          <a:bodyPr>
            <a:spAutoFit/>
          </a:bodyPr>
          <a:lstStyle/>
          <a:p>
            <a:r>
              <a:rPr lang="en-US" sz="1333" dirty="0">
                <a:hlinkClick r:id="rId3"/>
              </a:rPr>
              <a:t>Link to user story</a:t>
            </a:r>
            <a:endParaRPr lang="en-US" sz="1333" dirty="0"/>
          </a:p>
        </p:txBody>
      </p:sp>
      <p:sp>
        <p:nvSpPr>
          <p:cNvPr id="10" name="Text Box 22"/>
          <p:cNvSpPr txBox="1">
            <a:spLocks noChangeArrowheads="1"/>
          </p:cNvSpPr>
          <p:nvPr/>
        </p:nvSpPr>
        <p:spPr bwMode="auto">
          <a:xfrm>
            <a:off x="8298484" y="3934703"/>
            <a:ext cx="3597561" cy="307777"/>
          </a:xfrm>
          <a:prstGeom prst="rect">
            <a:avLst/>
          </a:prstGeom>
          <a:solidFill>
            <a:schemeClr val="bg1"/>
          </a:solidFill>
          <a:ln w="9525">
            <a:noFill/>
            <a:miter lim="800000"/>
            <a:headEnd/>
            <a:tailEnd/>
          </a:ln>
        </p:spPr>
        <p:txBody>
          <a:bodyPr wrap="square" lIns="0" tIns="121920" rIns="0" bIns="0">
            <a:spAutoFit/>
          </a:bodyPr>
          <a:lstStyle/>
          <a:p>
            <a:r>
              <a:rPr lang="en-US" sz="1200" b="1" dirty="0">
                <a:solidFill>
                  <a:schemeClr val="tx2"/>
                </a:solidFill>
              </a:rPr>
              <a:t>The IRIS observatory.</a:t>
            </a:r>
          </a:p>
        </p:txBody>
      </p:sp>
      <p:sp>
        <p:nvSpPr>
          <p:cNvPr id="8" name="Rectangle 3">
            <a:extLst>
              <a:ext uri="{FF2B5EF4-FFF2-40B4-BE49-F238E27FC236}">
                <a16:creationId xmlns:a16="http://schemas.microsoft.com/office/drawing/2014/main" id="{28B4ED96-9585-4097-BC21-D5097C075877}"/>
              </a:ext>
            </a:extLst>
          </p:cNvPr>
          <p:cNvSpPr>
            <a:spLocks noChangeArrowheads="1"/>
          </p:cNvSpPr>
          <p:nvPr/>
        </p:nvSpPr>
        <p:spPr bwMode="auto">
          <a:xfrm>
            <a:off x="4309534" y="-33813"/>
            <a:ext cx="65" cy="47402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103684"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70">
              <a:defRPr/>
            </a:pPr>
            <a:endParaRPr lang="en-US" altLang="en-US" sz="2400" dirty="0">
              <a:solidFill>
                <a:prstClr val="black"/>
              </a:solidFill>
            </a:endParaRPr>
          </a:p>
        </p:txBody>
      </p:sp>
      <p:pic>
        <p:nvPicPr>
          <p:cNvPr id="5" name="Picture 4">
            <a:extLst>
              <a:ext uri="{FF2B5EF4-FFF2-40B4-BE49-F238E27FC236}">
                <a16:creationId xmlns:a16="http://schemas.microsoft.com/office/drawing/2014/main" id="{6AAD83F5-3668-4F77-AFB2-EF8301D8E67B}"/>
              </a:ext>
            </a:extLst>
          </p:cNvPr>
          <p:cNvPicPr>
            <a:picLocks noChangeAspect="1"/>
          </p:cNvPicPr>
          <p:nvPr/>
        </p:nvPicPr>
        <p:blipFill>
          <a:blip r:embed="rId4"/>
          <a:stretch>
            <a:fillRect/>
          </a:stretch>
        </p:blipFill>
        <p:spPr>
          <a:xfrm>
            <a:off x="8298483" y="1516391"/>
            <a:ext cx="3638077" cy="2444157"/>
          </a:xfrm>
          <a:prstGeom prst="rect">
            <a:avLst/>
          </a:prstGeom>
        </p:spPr>
      </p:pic>
    </p:spTree>
    <p:extLst>
      <p:ext uri="{BB962C8B-B14F-4D97-AF65-F5344CB8AC3E}">
        <p14:creationId xmlns:p14="http://schemas.microsoft.com/office/powerpoint/2010/main" val="21993111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2667" b="0"/>
              <a:t>Preceyes Accelerates Development of World’s First Eye-Surgery Robot Using Model-Based Design</a:t>
            </a:r>
            <a:br>
              <a:rPr lang="en-US" b="0">
                <a:solidFill>
                  <a:schemeClr val="tx1"/>
                </a:solidFill>
              </a:rPr>
            </a:br>
            <a:br>
              <a:rPr lang="en-US" sz="2667" b="0">
                <a:solidFill>
                  <a:schemeClr val="tx1"/>
                </a:solidFill>
              </a:rPr>
            </a:br>
            <a:br>
              <a:rPr lang="en-US" sz="2667" b="0">
                <a:solidFill>
                  <a:schemeClr val="tx1"/>
                </a:solidFill>
              </a:rPr>
            </a:br>
            <a:br>
              <a:rPr lang="en-US" sz="2667" b="0">
                <a:solidFill>
                  <a:schemeClr val="tx1"/>
                </a:solidFill>
              </a:rPr>
            </a:br>
            <a:endParaRPr lang="en-US" sz="2667" b="0" dirty="0">
              <a:solidFill>
                <a:schemeClr val="tx1"/>
              </a:solidFill>
            </a:endParaRPr>
          </a:p>
        </p:txBody>
      </p:sp>
      <p:sp>
        <p:nvSpPr>
          <p:cNvPr id="3" name="Content Placeholder 2"/>
          <p:cNvSpPr>
            <a:spLocks noGrp="1"/>
          </p:cNvSpPr>
          <p:nvPr>
            <p:ph idx="1"/>
          </p:nvPr>
        </p:nvSpPr>
        <p:spPr>
          <a:xfrm>
            <a:off x="609602" y="1600200"/>
            <a:ext cx="7821836" cy="4648200"/>
          </a:xfrm>
        </p:spPr>
        <p:txBody>
          <a:bodyPr vert="horz" lIns="121920" tIns="60960" rIns="121920" bIns="60960" rtlCol="0" anchor="t">
            <a:noAutofit/>
          </a:bodyPr>
          <a:lstStyle/>
          <a:p>
            <a:pPr marL="0" indent="0">
              <a:spcBef>
                <a:spcPts val="0"/>
              </a:spcBef>
              <a:buClrTx/>
              <a:buSzTx/>
              <a:buNone/>
            </a:pPr>
            <a:r>
              <a:rPr lang="EN-US" sz="2133" b="1" dirty="0">
                <a:solidFill>
                  <a:srgbClr val="125687"/>
                </a:solidFill>
                <a:latin typeface="Arial"/>
                <a:cs typeface="+mn-cs"/>
              </a:rPr>
              <a:t>Challenge</a:t>
            </a:r>
          </a:p>
          <a:p>
            <a:pPr marL="0" indent="0">
              <a:buNone/>
            </a:pPr>
            <a:r>
              <a:rPr lang="EN-US" sz="1867" dirty="0"/>
              <a:t>Develop a real-time control system for robot-assisted surgical procedures performed within the human eye</a:t>
            </a:r>
            <a:endParaRPr lang="EN-US" sz="1867" dirty="0">
              <a:solidFill>
                <a:prstClr val="black"/>
              </a:solidFill>
              <a:latin typeface="Arial"/>
              <a:cs typeface="Times New Roman" pitchFamily="18" charset="0"/>
            </a:endParaRPr>
          </a:p>
          <a:p>
            <a:pPr marL="0" indent="0">
              <a:spcBef>
                <a:spcPts val="864"/>
              </a:spcBef>
              <a:buClr>
                <a:srgbClr val="215083"/>
              </a:buClr>
              <a:buSzTx/>
              <a:buNone/>
            </a:pPr>
            <a:r>
              <a:rPr lang="EN-US" sz="2133" b="1" dirty="0">
                <a:solidFill>
                  <a:srgbClr val="125687"/>
                </a:solidFill>
                <a:latin typeface="Arial"/>
                <a:cs typeface="+mn-cs"/>
              </a:rPr>
              <a:t>Solution</a:t>
            </a:r>
          </a:p>
          <a:p>
            <a:pPr marL="0" indent="0">
              <a:spcBef>
                <a:spcPts val="240"/>
              </a:spcBef>
              <a:buClrTx/>
              <a:buSzTx/>
              <a:buNone/>
            </a:pPr>
            <a:r>
              <a:rPr lang="EN-US" sz="1867" dirty="0"/>
              <a:t>Use Model-Based Design with MATLAB and Simulink to model and simulate the control system and use Simulink Coder and Simulink Real-Time to deploy it to a real-time target</a:t>
            </a:r>
            <a:endParaRPr lang="EN-US" sz="1867" dirty="0">
              <a:solidFill>
                <a:prstClr val="black"/>
              </a:solidFill>
              <a:latin typeface="Arial"/>
              <a:cs typeface="Times New Roman" pitchFamily="18" charset="0"/>
            </a:endParaRPr>
          </a:p>
          <a:p>
            <a:pPr marL="0" indent="0">
              <a:spcBef>
                <a:spcPts val="864"/>
              </a:spcBef>
              <a:buClr>
                <a:srgbClr val="215083"/>
              </a:buClr>
              <a:buSzTx/>
              <a:buNone/>
            </a:pPr>
            <a:r>
              <a:rPr lang="EN-US" sz="2133" b="1" dirty="0">
                <a:solidFill>
                  <a:srgbClr val="125687"/>
                </a:solidFill>
                <a:latin typeface="Arial"/>
                <a:cs typeface="+mn-cs"/>
              </a:rPr>
              <a:t>Results</a:t>
            </a:r>
          </a:p>
          <a:p>
            <a:pPr marL="452955" lvl="1" indent="-300559">
              <a:lnSpc>
                <a:spcPct val="100000"/>
              </a:lnSpc>
              <a:spcBef>
                <a:spcPts val="240"/>
              </a:spcBef>
              <a:buClr>
                <a:srgbClr val="125687"/>
              </a:buClr>
              <a:buFont typeface="Wingdings" pitchFamily="2" charset="2"/>
              <a:buChar char="§"/>
            </a:pPr>
            <a:r>
              <a:rPr lang="EN-US" sz="1867" dirty="0"/>
              <a:t>Core controller developed by one engineer</a:t>
            </a:r>
            <a:endParaRPr lang="EN-US" sz="1867" dirty="0">
              <a:solidFill>
                <a:prstClr val="black"/>
              </a:solidFill>
              <a:latin typeface="Arial"/>
              <a:cs typeface="Times New Roman" pitchFamily="18" charset="0"/>
            </a:endParaRPr>
          </a:p>
          <a:p>
            <a:pPr marL="452955" lvl="1" indent="-300559">
              <a:lnSpc>
                <a:spcPct val="100000"/>
              </a:lnSpc>
              <a:spcBef>
                <a:spcPts val="240"/>
              </a:spcBef>
              <a:buClr>
                <a:srgbClr val="125687"/>
              </a:buClr>
              <a:buFont typeface="Wingdings" pitchFamily="2" charset="2"/>
              <a:buChar char="§"/>
            </a:pPr>
            <a:r>
              <a:rPr lang="EN-US" sz="1867" dirty="0"/>
              <a:t>Patient safety assured</a:t>
            </a:r>
          </a:p>
          <a:p>
            <a:pPr marL="452955" lvl="1" indent="-300559">
              <a:lnSpc>
                <a:spcPct val="100000"/>
              </a:lnSpc>
              <a:spcBef>
                <a:spcPts val="240"/>
              </a:spcBef>
              <a:buClr>
                <a:srgbClr val="125687"/>
              </a:buClr>
              <a:buFont typeface="Wingdings" pitchFamily="2" charset="2"/>
              <a:buChar char="§"/>
            </a:pPr>
            <a:r>
              <a:rPr lang="EN-US" sz="1867" dirty="0"/>
              <a:t>Road map to industrialization set</a:t>
            </a:r>
          </a:p>
          <a:p>
            <a:pPr marL="452955" lvl="1" indent="-300559">
              <a:lnSpc>
                <a:spcPct val="100000"/>
              </a:lnSpc>
              <a:spcBef>
                <a:spcPts val="240"/>
              </a:spcBef>
              <a:buClr>
                <a:srgbClr val="125687"/>
              </a:buClr>
              <a:buFont typeface="Wingdings" pitchFamily="2" charset="2"/>
              <a:buChar char="§"/>
            </a:pPr>
            <a:endParaRPr lang="en-US" sz="1867" dirty="0"/>
          </a:p>
          <a:p>
            <a:pPr marL="452955" lvl="1" indent="-300559">
              <a:lnSpc>
                <a:spcPct val="100000"/>
              </a:lnSpc>
              <a:spcBef>
                <a:spcPts val="240"/>
              </a:spcBef>
              <a:buClr>
                <a:srgbClr val="125687"/>
              </a:buClr>
              <a:buFont typeface="Wingdings" pitchFamily="2" charset="2"/>
              <a:buChar char="§"/>
            </a:pPr>
            <a:endParaRPr lang="en-US" sz="1867" dirty="0"/>
          </a:p>
          <a:p>
            <a:pPr marL="452955" lvl="1" indent="-300559">
              <a:lnSpc>
                <a:spcPct val="100000"/>
              </a:lnSpc>
              <a:spcBef>
                <a:spcPts val="240"/>
              </a:spcBef>
              <a:buClr>
                <a:srgbClr val="125687"/>
              </a:buClr>
              <a:buFont typeface="Wingdings" pitchFamily="2" charset="2"/>
              <a:buChar char="§"/>
            </a:pPr>
            <a:endParaRPr lang="en-US" sz="1867" dirty="0"/>
          </a:p>
          <a:p>
            <a:pPr marL="452955" lvl="1" indent="-300559">
              <a:lnSpc>
                <a:spcPct val="100000"/>
              </a:lnSpc>
              <a:spcBef>
                <a:spcPts val="240"/>
              </a:spcBef>
              <a:buClr>
                <a:srgbClr val="125687"/>
              </a:buClr>
              <a:buFont typeface="Wingdings" pitchFamily="2" charset="2"/>
              <a:buChar char="§"/>
            </a:pPr>
            <a:endParaRPr lang="en-US" sz="1867" dirty="0"/>
          </a:p>
          <a:p>
            <a:pPr marL="452955" lvl="1" indent="-300559">
              <a:lnSpc>
                <a:spcPct val="100000"/>
              </a:lnSpc>
              <a:spcBef>
                <a:spcPts val="240"/>
              </a:spcBef>
              <a:buClr>
                <a:srgbClr val="125687"/>
              </a:buClr>
              <a:buFont typeface="Wingdings" pitchFamily="2" charset="2"/>
              <a:buChar char="§"/>
            </a:pPr>
            <a:endParaRPr lang="en-US" sz="1867" dirty="0">
              <a:solidFill>
                <a:prstClr val="black"/>
              </a:solidFill>
              <a:latin typeface="Arial"/>
              <a:cs typeface="Times New Roman" pitchFamily="18" charset="0"/>
            </a:endParaRPr>
          </a:p>
          <a:p>
            <a:endParaRPr lang="en-US" dirty="0"/>
          </a:p>
        </p:txBody>
      </p:sp>
      <p:sp>
        <p:nvSpPr>
          <p:cNvPr id="7" name="Rectangle 6"/>
          <p:cNvSpPr/>
          <p:nvPr/>
        </p:nvSpPr>
        <p:spPr>
          <a:xfrm>
            <a:off x="6404913" y="4445000"/>
            <a:ext cx="5535759" cy="1505220"/>
          </a:xfrm>
          <a:prstGeom prst="rect">
            <a:avLst/>
          </a:prstGeom>
          <a:solidFill>
            <a:schemeClr val="bg1">
              <a:lumMod val="85000"/>
            </a:schemeClr>
          </a:solidFill>
        </p:spPr>
        <p:txBody>
          <a:bodyPr wrap="square">
            <a:spAutoFit/>
          </a:bodyPr>
          <a:lstStyle/>
          <a:p>
            <a:pPr>
              <a:lnSpc>
                <a:spcPct val="130000"/>
              </a:lnSpc>
              <a:defRPr/>
            </a:pPr>
            <a:r>
              <a:rPr lang="en-US" sz="1467" i="1" dirty="0">
                <a:solidFill>
                  <a:schemeClr val="tx2"/>
                </a:solidFill>
                <a:ea typeface="Arial Unicode MS" pitchFamily="34" charset="-128"/>
                <a:cs typeface="Arial Unicode MS" pitchFamily="34" charset="-128"/>
              </a:rPr>
              <a:t>“</a:t>
            </a:r>
            <a:r>
              <a:rPr lang="en-US" sz="1467" i="1" dirty="0">
                <a:solidFill>
                  <a:schemeClr val="tx2"/>
                </a:solidFill>
              </a:rPr>
              <a:t>MATLAB and Simulink provided a single platform that supported our complete workflow and all the components and protocols we needed for our robotic system. That enabled us to quickly develop a safe, real-time device, ready for clinical investigation</a:t>
            </a:r>
            <a:r>
              <a:rPr lang="en-US" sz="1467" i="1" dirty="0">
                <a:solidFill>
                  <a:schemeClr val="tx2"/>
                </a:solidFill>
                <a:ea typeface="Arial Unicode MS" pitchFamily="34" charset="-128"/>
                <a:cs typeface="Arial Unicode MS" pitchFamily="34" charset="-128"/>
              </a:rPr>
              <a:t>.”</a:t>
            </a:r>
            <a:br>
              <a:rPr lang="en-US" sz="1467" i="1" dirty="0">
                <a:solidFill>
                  <a:schemeClr val="tx2"/>
                </a:solidFill>
                <a:ea typeface="Arial Unicode MS" pitchFamily="34" charset="-128"/>
                <a:cs typeface="Arial Unicode MS" pitchFamily="34" charset="-128"/>
              </a:rPr>
            </a:br>
            <a:r>
              <a:rPr lang="en-US" sz="1333" i="1" dirty="0">
                <a:solidFill>
                  <a:schemeClr val="tx2"/>
                </a:solidFill>
                <a:ea typeface="Arial Unicode MS" pitchFamily="34" charset="-128"/>
                <a:cs typeface="Arial Unicode MS" pitchFamily="34" charset="-128"/>
              </a:rPr>
              <a:t>- </a:t>
            </a:r>
            <a:r>
              <a:rPr lang="en-US" sz="1333" i="1" dirty="0">
                <a:solidFill>
                  <a:schemeClr val="tx2"/>
                </a:solidFill>
              </a:rPr>
              <a:t>Maarten Beelen, </a:t>
            </a:r>
            <a:r>
              <a:rPr lang="en-US" sz="1333" i="1" dirty="0" err="1">
                <a:solidFill>
                  <a:schemeClr val="tx2"/>
                </a:solidFill>
              </a:rPr>
              <a:t>Preceyes</a:t>
            </a:r>
            <a:endParaRPr lang="en-US" sz="1333" i="1" dirty="0">
              <a:solidFill>
                <a:schemeClr val="tx2"/>
              </a:solidFill>
              <a:ea typeface="Arial Unicode MS" pitchFamily="34" charset="-128"/>
              <a:cs typeface="Arial Unicode MS" pitchFamily="34" charset="-128"/>
            </a:endParaRPr>
          </a:p>
        </p:txBody>
      </p:sp>
      <p:sp>
        <p:nvSpPr>
          <p:cNvPr id="16" name="Text Box 37"/>
          <p:cNvSpPr txBox="1">
            <a:spLocks noChangeArrowheads="1"/>
          </p:cNvSpPr>
          <p:nvPr/>
        </p:nvSpPr>
        <p:spPr bwMode="auto">
          <a:xfrm>
            <a:off x="101600" y="6453506"/>
            <a:ext cx="1693333" cy="297454"/>
          </a:xfrm>
          <a:prstGeom prst="rect">
            <a:avLst/>
          </a:prstGeom>
          <a:noFill/>
          <a:ln w="9525">
            <a:noFill/>
            <a:miter lim="800000"/>
            <a:headEnd/>
            <a:tailEnd/>
          </a:ln>
        </p:spPr>
        <p:txBody>
          <a:bodyPr anchor="t">
            <a:spAutoFit/>
          </a:bodyPr>
          <a:lstStyle/>
          <a:p>
            <a:r>
              <a:rPr lang="EN-US" sz="1333" dirty="0">
                <a:hlinkClick r:id="rId3"/>
              </a:rPr>
              <a:t>Link to user story</a:t>
            </a:r>
            <a:endParaRPr lang="EN-US" sz="1333" dirty="0"/>
          </a:p>
        </p:txBody>
      </p:sp>
      <p:sp>
        <p:nvSpPr>
          <p:cNvPr id="10" name="Text Box 22"/>
          <p:cNvSpPr txBox="1">
            <a:spLocks noChangeArrowheads="1"/>
          </p:cNvSpPr>
          <p:nvPr/>
        </p:nvSpPr>
        <p:spPr bwMode="auto">
          <a:xfrm>
            <a:off x="8431438" y="3763077"/>
            <a:ext cx="3597561" cy="492443"/>
          </a:xfrm>
          <a:prstGeom prst="rect">
            <a:avLst/>
          </a:prstGeom>
          <a:solidFill>
            <a:schemeClr val="bg1"/>
          </a:solidFill>
          <a:ln w="9525">
            <a:noFill/>
            <a:miter lim="800000"/>
            <a:headEnd/>
            <a:tailEnd/>
          </a:ln>
        </p:spPr>
        <p:txBody>
          <a:bodyPr wrap="square" lIns="0" tIns="121920" rIns="0" bIns="0">
            <a:spAutoFit/>
          </a:bodyPr>
          <a:lstStyle/>
          <a:p>
            <a:r>
              <a:rPr lang="en-US" sz="1200" b="1" dirty="0">
                <a:solidFill>
                  <a:schemeClr val="tx2"/>
                </a:solidFill>
              </a:rPr>
              <a:t>The PRECEYES Surgical System. </a:t>
            </a:r>
            <a:r>
              <a:rPr lang="en-US" sz="1200" dirty="0">
                <a:solidFill>
                  <a:schemeClr val="tx2"/>
                </a:solidFill>
              </a:rPr>
              <a:t>Image copyright and courtesy </a:t>
            </a:r>
            <a:r>
              <a:rPr lang="en-US" sz="1200" dirty="0" err="1">
                <a:solidFill>
                  <a:schemeClr val="tx2"/>
                </a:solidFill>
              </a:rPr>
              <a:t>Preceyes</a:t>
            </a:r>
            <a:r>
              <a:rPr lang="en-US" sz="1200" dirty="0">
                <a:solidFill>
                  <a:schemeClr val="tx2"/>
                </a:solidFill>
              </a:rPr>
              <a:t>.</a:t>
            </a:r>
          </a:p>
        </p:txBody>
      </p:sp>
      <p:sp>
        <p:nvSpPr>
          <p:cNvPr id="8" name="Rectangle 3">
            <a:extLst>
              <a:ext uri="{FF2B5EF4-FFF2-40B4-BE49-F238E27FC236}">
                <a16:creationId xmlns:a16="http://schemas.microsoft.com/office/drawing/2014/main" id="{28B4ED96-9585-4097-BC21-D5097C075877}"/>
              </a:ext>
            </a:extLst>
          </p:cNvPr>
          <p:cNvSpPr>
            <a:spLocks noChangeArrowheads="1"/>
          </p:cNvSpPr>
          <p:nvPr/>
        </p:nvSpPr>
        <p:spPr bwMode="auto">
          <a:xfrm>
            <a:off x="4309534" y="-33813"/>
            <a:ext cx="65" cy="47402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103684"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70"/>
            <a:endParaRPr lang="en-US" altLang="en-US" sz="2400" dirty="0"/>
          </a:p>
        </p:txBody>
      </p:sp>
      <p:pic>
        <p:nvPicPr>
          <p:cNvPr id="1026" name="Picture 2" descr="160101 PRECEYES Surgical System; Copyright and courtesy Preceyes.jpg">
            <a:extLst>
              <a:ext uri="{FF2B5EF4-FFF2-40B4-BE49-F238E27FC236}">
                <a16:creationId xmlns:a16="http://schemas.microsoft.com/office/drawing/2014/main" id="{DCE933F8-A017-412E-80D0-2E11710C400F}"/>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431438" y="1499192"/>
            <a:ext cx="3509233" cy="23322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23692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8982B1-C563-41E6-9061-BC7AF6591714}"/>
              </a:ext>
            </a:extLst>
          </p:cNvPr>
          <p:cNvSpPr>
            <a:spLocks noGrp="1"/>
          </p:cNvSpPr>
          <p:nvPr>
            <p:ph type="title"/>
          </p:nvPr>
        </p:nvSpPr>
        <p:spPr/>
        <p:txBody>
          <a:bodyPr/>
          <a:lstStyle/>
          <a:p>
            <a:r>
              <a:rPr lang="en-US" dirty="0"/>
              <a:t>Simulink Onramp</a:t>
            </a:r>
          </a:p>
        </p:txBody>
      </p:sp>
      <p:sp>
        <p:nvSpPr>
          <p:cNvPr id="4" name="Content Placeholder 3">
            <a:extLst>
              <a:ext uri="{FF2B5EF4-FFF2-40B4-BE49-F238E27FC236}">
                <a16:creationId xmlns:a16="http://schemas.microsoft.com/office/drawing/2014/main" id="{83B573FA-3295-4EF2-B82A-BDB4CFB59BC7}"/>
              </a:ext>
            </a:extLst>
          </p:cNvPr>
          <p:cNvSpPr>
            <a:spLocks noGrp="1"/>
          </p:cNvSpPr>
          <p:nvPr>
            <p:ph sz="half" idx="10"/>
          </p:nvPr>
        </p:nvSpPr>
        <p:spPr/>
        <p:txBody>
          <a:bodyPr/>
          <a:lstStyle/>
          <a:p>
            <a:r>
              <a:rPr lang="en-US" dirty="0"/>
              <a:t>Includes video tutorials and hands-on exercises with automated assessments and feedback</a:t>
            </a:r>
          </a:p>
          <a:p>
            <a:endParaRPr lang="en-US" dirty="0"/>
          </a:p>
          <a:p>
            <a:r>
              <a:rPr lang="en-US" dirty="0"/>
              <a:t>How to get started:</a:t>
            </a:r>
          </a:p>
          <a:p>
            <a:pPr lvl="1"/>
            <a:r>
              <a:rPr lang="en-US" dirty="0"/>
              <a:t>Download the latest release of Simulink</a:t>
            </a:r>
          </a:p>
          <a:p>
            <a:pPr lvl="1"/>
            <a:r>
              <a:rPr lang="en-US" dirty="0"/>
              <a:t>Download and install </a:t>
            </a:r>
            <a:r>
              <a:rPr lang="en-US" dirty="0">
                <a:hlinkClick r:id="rId4"/>
              </a:rPr>
              <a:t>Simulink Onramp</a:t>
            </a:r>
            <a:r>
              <a:rPr lang="en-US" dirty="0"/>
              <a:t> from the MATLAB File Exchange</a:t>
            </a:r>
          </a:p>
          <a:p>
            <a:pPr lvl="1"/>
            <a:r>
              <a:rPr lang="en-US" dirty="0"/>
              <a:t>Launch MATLAB and open Simulink</a:t>
            </a:r>
          </a:p>
          <a:p>
            <a:pPr lvl="1"/>
            <a:r>
              <a:rPr lang="en-US" dirty="0"/>
              <a:t>Select Simulink Onramp from the Start Page</a:t>
            </a:r>
          </a:p>
        </p:txBody>
      </p:sp>
      <p:sp>
        <p:nvSpPr>
          <p:cNvPr id="5" name="Text Placeholder 4">
            <a:extLst>
              <a:ext uri="{FF2B5EF4-FFF2-40B4-BE49-F238E27FC236}">
                <a16:creationId xmlns:a16="http://schemas.microsoft.com/office/drawing/2014/main" id="{6714AA7E-CEC8-4BCC-A7F1-E79420EFAFB8}"/>
              </a:ext>
            </a:extLst>
          </p:cNvPr>
          <p:cNvSpPr>
            <a:spLocks noGrp="1"/>
          </p:cNvSpPr>
          <p:nvPr>
            <p:ph type="body" sz="quarter" idx="11"/>
          </p:nvPr>
        </p:nvSpPr>
        <p:spPr>
          <a:xfrm>
            <a:off x="609601" y="1600200"/>
            <a:ext cx="4419600" cy="838200"/>
          </a:xfrm>
        </p:spPr>
        <p:txBody>
          <a:bodyPr/>
          <a:lstStyle/>
          <a:p>
            <a:r>
              <a:rPr lang="en-US" dirty="0"/>
              <a:t>Get started quickly with the basics of Simulink with this self-paced, interactive tutorial</a:t>
            </a:r>
          </a:p>
        </p:txBody>
      </p:sp>
      <p:pic>
        <p:nvPicPr>
          <p:cNvPr id="3" name="SimulinkOnramp">
            <a:hlinkClick r:id="" action="ppaction://media"/>
            <a:extLst>
              <a:ext uri="{FF2B5EF4-FFF2-40B4-BE49-F238E27FC236}">
                <a16:creationId xmlns:a16="http://schemas.microsoft.com/office/drawing/2014/main" id="{3B3CF32F-0F67-4ADB-B195-EAABDBE045C4}"/>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b="446"/>
          <a:stretch/>
        </p:blipFill>
        <p:spPr>
          <a:xfrm>
            <a:off x="6019800" y="1752600"/>
            <a:ext cx="5689600" cy="3186113"/>
          </a:xfrm>
          <a:prstGeom prst="rect">
            <a:avLst/>
          </a:prstGeom>
        </p:spPr>
      </p:pic>
    </p:spTree>
    <p:extLst>
      <p:ext uri="{BB962C8B-B14F-4D97-AF65-F5344CB8AC3E}">
        <p14:creationId xmlns:p14="http://schemas.microsoft.com/office/powerpoint/2010/main" val="3964354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8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remove"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ADE6C-6CA6-4FE2-9F63-22F2ADF1CC7A}"/>
              </a:ext>
            </a:extLst>
          </p:cNvPr>
          <p:cNvSpPr>
            <a:spLocks noGrp="1"/>
          </p:cNvSpPr>
          <p:nvPr>
            <p:ph type="title"/>
          </p:nvPr>
        </p:nvSpPr>
        <p:spPr/>
        <p:txBody>
          <a:bodyPr/>
          <a:lstStyle/>
          <a:p>
            <a:r>
              <a:rPr lang="en-US" dirty="0"/>
              <a:t>Opening Simulink Onramp</a:t>
            </a:r>
          </a:p>
        </p:txBody>
      </p:sp>
      <p:sp>
        <p:nvSpPr>
          <p:cNvPr id="3" name="Content Placeholder 2">
            <a:extLst>
              <a:ext uri="{FF2B5EF4-FFF2-40B4-BE49-F238E27FC236}">
                <a16:creationId xmlns:a16="http://schemas.microsoft.com/office/drawing/2014/main" id="{706CE4EC-2BE3-426E-BB3F-5AD5863B459D}"/>
              </a:ext>
            </a:extLst>
          </p:cNvPr>
          <p:cNvSpPr>
            <a:spLocks noGrp="1"/>
          </p:cNvSpPr>
          <p:nvPr>
            <p:ph sz="half" idx="1"/>
          </p:nvPr>
        </p:nvSpPr>
        <p:spPr/>
        <p:txBody>
          <a:bodyPr/>
          <a:lstStyle/>
          <a:p>
            <a:pPr marL="457200" indent="-457200">
              <a:spcAft>
                <a:spcPts val="1200"/>
              </a:spcAft>
              <a:buFont typeface="+mj-lt"/>
              <a:buAutoNum type="arabicPeriod"/>
            </a:pPr>
            <a:r>
              <a:rPr lang="en-US" dirty="0"/>
              <a:t>From MATLAB open Simulink</a:t>
            </a:r>
          </a:p>
          <a:p>
            <a:pPr marL="457200" indent="-457200">
              <a:spcAft>
                <a:spcPts val="1200"/>
              </a:spcAft>
              <a:buFont typeface="+mj-lt"/>
              <a:buAutoNum type="arabicPeriod"/>
            </a:pPr>
            <a:r>
              <a:rPr lang="en-US" dirty="0"/>
              <a:t>In the lower left-hand section under “Learn” select “Simulink Onramp”</a:t>
            </a:r>
          </a:p>
          <a:p>
            <a:pPr marL="457200" indent="-457200">
              <a:spcAft>
                <a:spcPts val="1200"/>
              </a:spcAft>
              <a:buFont typeface="+mj-lt"/>
              <a:buAutoNum type="arabicPeriod"/>
            </a:pPr>
            <a:r>
              <a:rPr lang="en-US" dirty="0"/>
              <a:t>Click “Course Overview” to get started</a:t>
            </a:r>
          </a:p>
        </p:txBody>
      </p:sp>
      <p:pic>
        <p:nvPicPr>
          <p:cNvPr id="12" name="Content Placeholder 11">
            <a:extLst>
              <a:ext uri="{FF2B5EF4-FFF2-40B4-BE49-F238E27FC236}">
                <a16:creationId xmlns:a16="http://schemas.microsoft.com/office/drawing/2014/main" id="{936C312A-F080-4E2A-B586-D7DE5F286EC0}"/>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994402" y="1741350"/>
            <a:ext cx="5587998" cy="3375300"/>
          </a:xfrm>
        </p:spPr>
      </p:pic>
    </p:spTree>
    <p:extLst>
      <p:ext uri="{BB962C8B-B14F-4D97-AF65-F5344CB8AC3E}">
        <p14:creationId xmlns:p14="http://schemas.microsoft.com/office/powerpoint/2010/main" val="29347459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41FD0-2F9C-4F9E-9141-182623E9C71A}"/>
              </a:ext>
            </a:extLst>
          </p:cNvPr>
          <p:cNvSpPr>
            <a:spLocks noGrp="1"/>
          </p:cNvSpPr>
          <p:nvPr>
            <p:ph type="title"/>
          </p:nvPr>
        </p:nvSpPr>
        <p:spPr/>
        <p:txBody>
          <a:bodyPr/>
          <a:lstStyle/>
          <a:p>
            <a:r>
              <a:rPr lang="en-US"/>
              <a:t>Prizes</a:t>
            </a:r>
            <a:endParaRPr lang="en-US" dirty="0"/>
          </a:p>
        </p:txBody>
      </p:sp>
      <p:sp>
        <p:nvSpPr>
          <p:cNvPr id="3" name="Content Placeholder 2">
            <a:extLst>
              <a:ext uri="{FF2B5EF4-FFF2-40B4-BE49-F238E27FC236}">
                <a16:creationId xmlns:a16="http://schemas.microsoft.com/office/drawing/2014/main" id="{CE9F4404-136F-49AD-BA7E-BB35D571FD73}"/>
              </a:ext>
            </a:extLst>
          </p:cNvPr>
          <p:cNvSpPr>
            <a:spLocks noGrp="1"/>
          </p:cNvSpPr>
          <p:nvPr>
            <p:ph idx="1"/>
          </p:nvPr>
        </p:nvSpPr>
        <p:spPr>
          <a:xfrm>
            <a:off x="609602" y="1600200"/>
            <a:ext cx="10769600" cy="1295400"/>
          </a:xfrm>
        </p:spPr>
        <p:txBody>
          <a:bodyPr/>
          <a:lstStyle/>
          <a:p>
            <a:r>
              <a:rPr lang="en-US" dirty="0"/>
              <a:t>Complete at least 60% of Simulink Onramp to be eligible for any prize</a:t>
            </a:r>
          </a:p>
          <a:p>
            <a:pPr lvl="1"/>
            <a:r>
              <a:rPr lang="en-US" dirty="0"/>
              <a:t>Bring your laptop when you come to collect the prize</a:t>
            </a:r>
          </a:p>
          <a:p>
            <a:pPr marL="458340" lvl="1" indent="0">
              <a:buNone/>
            </a:pPr>
            <a:endParaRPr lang="en-US" dirty="0"/>
          </a:p>
        </p:txBody>
      </p:sp>
      <p:sp>
        <p:nvSpPr>
          <p:cNvPr id="4" name="Title 1">
            <a:extLst>
              <a:ext uri="{FF2B5EF4-FFF2-40B4-BE49-F238E27FC236}">
                <a16:creationId xmlns:a16="http://schemas.microsoft.com/office/drawing/2014/main" id="{B167A36E-45EB-4348-B4E6-156A3B3295F8}"/>
              </a:ext>
            </a:extLst>
          </p:cNvPr>
          <p:cNvSpPr txBox="1">
            <a:spLocks/>
          </p:cNvSpPr>
          <p:nvPr/>
        </p:nvSpPr>
        <p:spPr>
          <a:xfrm>
            <a:off x="609602" y="3429000"/>
            <a:ext cx="10769600" cy="914400"/>
          </a:xfrm>
          <a:prstGeom prst="rect">
            <a:avLst/>
          </a:prstGeom>
        </p:spPr>
        <p:txBody>
          <a:bodyPr vert="horz" lIns="91440" tIns="45720" rIns="91440" bIns="45720" rtlCol="0" anchor="t" anchorCtr="0">
            <a:noAutofit/>
          </a:bodyPr>
          <a:lstStyle>
            <a:lvl1pPr algn="l" defTabSz="916680" rtl="0" eaLnBrk="1" latinLnBrk="0" hangingPunct="1">
              <a:spcBef>
                <a:spcPct val="0"/>
              </a:spcBef>
              <a:buNone/>
              <a:defRPr sz="2800" b="0" kern="1200" baseline="0">
                <a:solidFill>
                  <a:schemeClr val="tx2"/>
                </a:solidFill>
                <a:latin typeface="Arial" pitchFamily="34" charset="0"/>
                <a:ea typeface="+mj-ea"/>
                <a:cs typeface="Arial" pitchFamily="34" charset="0"/>
              </a:defRPr>
            </a:lvl1pPr>
          </a:lstStyle>
          <a:p>
            <a:r>
              <a:rPr lang="en-US" dirty="0"/>
              <a:t>Follow Us on Facebook!</a:t>
            </a:r>
          </a:p>
        </p:txBody>
      </p:sp>
      <p:sp>
        <p:nvSpPr>
          <p:cNvPr id="5" name="Content Placeholder 2">
            <a:extLst>
              <a:ext uri="{FF2B5EF4-FFF2-40B4-BE49-F238E27FC236}">
                <a16:creationId xmlns:a16="http://schemas.microsoft.com/office/drawing/2014/main" id="{C78E7FB7-24B4-4D6C-B2F9-3F4560F4B1C0}"/>
              </a:ext>
            </a:extLst>
          </p:cNvPr>
          <p:cNvSpPr txBox="1">
            <a:spLocks/>
          </p:cNvSpPr>
          <p:nvPr/>
        </p:nvSpPr>
        <p:spPr>
          <a:xfrm>
            <a:off x="609602" y="4876800"/>
            <a:ext cx="10769600" cy="1066800"/>
          </a:xfrm>
          <a:prstGeom prst="rect">
            <a:avLst/>
          </a:prstGeom>
        </p:spPr>
        <p:txBody>
          <a:bodyPr vert="horz" lIns="91440" tIns="45720" rIns="91440" bIns="45720" rtlCol="0">
            <a:noAutofit/>
          </a:bodyPr>
          <a:lst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lnSpc>
                <a:spcPct val="105000"/>
              </a:lnSpc>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lnSpc>
                <a:spcPct val="105000"/>
              </a:lnSpc>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lnSpc>
                <a:spcPct val="105000"/>
              </a:lnSpc>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lnSpc>
                <a:spcPct val="105000"/>
              </a:lnSpc>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a:lstStyle>
          <a:p>
            <a:pPr marL="0" indent="0">
              <a:buNone/>
            </a:pPr>
            <a:endParaRPr lang="en-US" dirty="0"/>
          </a:p>
          <a:p>
            <a:pPr marL="458340" lvl="1" indent="0">
              <a:buFont typeface="Arial" pitchFamily="34" charset="0"/>
              <a:buNone/>
            </a:pPr>
            <a:endParaRPr lang="en-US" dirty="0"/>
          </a:p>
        </p:txBody>
      </p:sp>
      <p:sp>
        <p:nvSpPr>
          <p:cNvPr id="6" name="Content Placeholder 2">
            <a:extLst>
              <a:ext uri="{FF2B5EF4-FFF2-40B4-BE49-F238E27FC236}">
                <a16:creationId xmlns:a16="http://schemas.microsoft.com/office/drawing/2014/main" id="{3B87208A-DAB1-456C-A03E-BA988AB92A90}"/>
              </a:ext>
            </a:extLst>
          </p:cNvPr>
          <p:cNvSpPr txBox="1">
            <a:spLocks/>
          </p:cNvSpPr>
          <p:nvPr/>
        </p:nvSpPr>
        <p:spPr>
          <a:xfrm>
            <a:off x="609602" y="4495800"/>
            <a:ext cx="10769600" cy="1066800"/>
          </a:xfrm>
          <a:prstGeom prst="rect">
            <a:avLst/>
          </a:prstGeom>
        </p:spPr>
        <p:txBody>
          <a:bodyPr vert="horz" lIns="91440" tIns="45720" rIns="91440" bIns="45720" rtlCol="0">
            <a:noAutofit/>
          </a:bodyPr>
          <a:lst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lnSpc>
                <a:spcPct val="105000"/>
              </a:lnSpc>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lnSpc>
                <a:spcPct val="105000"/>
              </a:lnSpc>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lnSpc>
                <a:spcPct val="105000"/>
              </a:lnSpc>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lnSpc>
                <a:spcPct val="105000"/>
              </a:lnSpc>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a:lstStyle>
          <a:p>
            <a:r>
              <a:rPr lang="en-US" dirty="0"/>
              <a:t>Find us on Facebook at </a:t>
            </a:r>
            <a:r>
              <a:rPr lang="en-US" dirty="0">
                <a:highlight>
                  <a:srgbClr val="FFFF00"/>
                </a:highlight>
              </a:rPr>
              <a:t>[Insert Facebook Group Name] </a:t>
            </a:r>
          </a:p>
          <a:p>
            <a:endParaRPr lang="en-US" dirty="0"/>
          </a:p>
          <a:p>
            <a:pPr marL="458340" lvl="1" indent="0">
              <a:buFont typeface="Arial" pitchFamily="34" charset="0"/>
              <a:buNone/>
            </a:pPr>
            <a:endParaRPr lang="en-US" dirty="0"/>
          </a:p>
        </p:txBody>
      </p:sp>
    </p:spTree>
    <p:extLst>
      <p:ext uri="{BB962C8B-B14F-4D97-AF65-F5344CB8AC3E}">
        <p14:creationId xmlns:p14="http://schemas.microsoft.com/office/powerpoint/2010/main" val="2860195686"/>
      </p:ext>
    </p:extLst>
  </p:cSld>
  <p:clrMapOvr>
    <a:masterClrMapping/>
  </p:clrMapOvr>
</p:sld>
</file>

<file path=ppt/theme/theme1.xml><?xml version="1.0" encoding="utf-8"?>
<a:theme xmlns:a="http://schemas.openxmlformats.org/drawingml/2006/main" name="MW_Public_widescreen">
  <a:themeElements>
    <a:clrScheme name="TMW_PPT">
      <a:dk1>
        <a:sysClr val="windowText" lastClr="000000"/>
      </a:dk1>
      <a:lt1>
        <a:sysClr val="window" lastClr="FFFFFF"/>
      </a:lt1>
      <a:dk2>
        <a:srgbClr val="125687"/>
      </a:dk2>
      <a:lt2>
        <a:srgbClr val="EEECE1"/>
      </a:lt2>
      <a:accent1>
        <a:srgbClr val="95B3D7"/>
      </a:accent1>
      <a:accent2>
        <a:srgbClr val="781414"/>
      </a:accent2>
      <a:accent3>
        <a:srgbClr val="697819"/>
      </a:accent3>
      <a:accent4>
        <a:srgbClr val="D27809"/>
      </a:accent4>
      <a:accent5>
        <a:srgbClr val="BFBFBF"/>
      </a:accent5>
      <a:accent6>
        <a:srgbClr val="E5DD9F"/>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b="1" dirty="0" smtClean="0">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accent5">
              <a:lumMod val="75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dirty="0">
            <a:latin typeface="Arial" pitchFamily="34" charset="0"/>
            <a:cs typeface="Arial" pitchFamily="34" charset="0"/>
          </a:defRPr>
        </a:defPPr>
      </a:lstStyle>
    </a:txDef>
  </a:objectDefaults>
  <a:extraClrSchemeLst/>
  <a:extLst>
    <a:ext uri="{05A4C25C-085E-4340-85A3-A5531E510DB2}">
      <thm15:themeFamily xmlns:thm15="http://schemas.microsoft.com/office/thememl/2012/main" name="Presentation3" id="{6F5C3A85-E13B-0B47-A520-CAFA75C5D439}" vid="{233173AB-C6A1-5A45-B081-6FA1C2CAE7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Number xmlns="b7b985a6-5614-4791-8283-b6a0b2c6681f" xsi:nil="true"/>
    <TaxCatchAll xmlns="bbb466d9-fd0a-40ba-89cb-77eb15c2a30a" xsi:nil="true"/>
    <lcf76f155ced4ddcb4097134ff3c332f xmlns="b7b985a6-5614-4791-8283-b6a0b2c6681f">
      <Terms xmlns="http://schemas.microsoft.com/office/infopath/2007/PartnerControls"/>
    </lcf76f155ced4ddcb4097134ff3c332f>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CED2B3B9BAE8849942648134EEE717D" ma:contentTypeVersion="21" ma:contentTypeDescription="Create a new document." ma:contentTypeScope="" ma:versionID="8be429ad6f21b6a538614f77b12cb816">
  <xsd:schema xmlns:xsd="http://www.w3.org/2001/XMLSchema" xmlns:xs="http://www.w3.org/2001/XMLSchema" xmlns:p="http://schemas.microsoft.com/office/2006/metadata/properties" xmlns:ns1="http://schemas.microsoft.com/sharepoint/v3" xmlns:ns2="b7b985a6-5614-4791-8283-b6a0b2c6681f" xmlns:ns3="bbb466d9-fd0a-40ba-89cb-77eb15c2a30a" targetNamespace="http://schemas.microsoft.com/office/2006/metadata/properties" ma:root="true" ma:fieldsID="3f6ae55203bfeecc17834d713e5e918b" ns1:_="" ns2:_="" ns3:_="">
    <xsd:import namespace="http://schemas.microsoft.com/sharepoint/v3"/>
    <xsd:import namespace="b7b985a6-5614-4791-8283-b6a0b2c6681f"/>
    <xsd:import namespace="bbb466d9-fd0a-40ba-89cb-77eb15c2a30a"/>
    <xsd:element name="properties">
      <xsd:complexType>
        <xsd:sequence>
          <xsd:element name="documentManagement">
            <xsd:complexType>
              <xsd:all>
                <xsd:element ref="ns2:Number" minOccurs="0"/>
                <xsd:element ref="ns3:SharedWithUsers" minOccurs="0"/>
                <xsd:element ref="ns3:SharedWithDetails" minOccurs="0"/>
                <xsd:element ref="ns3:LastSharedByUser" minOccurs="0"/>
                <xsd:element ref="ns3:LastSharedByTime" minOccurs="0"/>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2:MediaServiceEventHashCode" minOccurs="0"/>
                <xsd:element ref="ns2:MediaServiceGenerationTime"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7" nillable="true" ma:displayName="Unified Compliance Policy Properties" ma:hidden="true" ma:internalName="_ip_UnifiedCompliancePolicyProperties">
      <xsd:simpleType>
        <xsd:restriction base="dms:Note"/>
      </xsd:simpleType>
    </xsd:element>
    <xsd:element name="_ip_UnifiedCompliancePolicyUIAction" ma:index="28"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7b985a6-5614-4791-8283-b6a0b2c6681f" elementFormDefault="qualified">
    <xsd:import namespace="http://schemas.microsoft.com/office/2006/documentManagement/types"/>
    <xsd:import namespace="http://schemas.microsoft.com/office/infopath/2007/PartnerControls"/>
    <xsd:element name="Number" ma:index="8" nillable="true" ma:displayName="Number" ma:internalName="Number">
      <xsd:simpleType>
        <xsd:restriction base="dms:Number"/>
      </xsd:simpleType>
    </xsd:element>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description="" ma:hidden="true" ma:internalName="MediaServiceDateTaken" ma:readOnly="true">
      <xsd:simpleType>
        <xsd:restriction base="dms:Text"/>
      </xsd:simpleType>
    </xsd:element>
    <xsd:element name="MediaServiceAutoTags" ma:index="16" nillable="true" ma:displayName="MediaServiceAutoTags" ma:description="" ma:internalName="MediaServiceAutoTags"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Location" ma:index="18" nillable="true" ma:displayName="MediaServiceLocation" ma:internalName="MediaServiceLocation"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dc2fbcc8-9673-4dab-87c4-578ccfafc19c"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bb466d9-fd0a-40ba-89cb-77eb15c2a30a" elementFormDefault="qualified">
    <xsd:import namespace="http://schemas.microsoft.com/office/2006/documentManagement/types"/>
    <xsd:import namespace="http://schemas.microsoft.com/office/infopath/2007/PartnerControls"/>
    <xsd:element name="SharedWithUsers" ma:index="9"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description=""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element name="TaxCatchAll" ma:index="26" nillable="true" ma:displayName="Taxonomy Catch All Column" ma:hidden="true" ma:list="{f023a373-7af4-4bfd-83ce-25f1d0f63536}" ma:internalName="TaxCatchAll" ma:showField="CatchAllData" ma:web="bbb466d9-fd0a-40ba-89cb-77eb15c2a30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B61DF2E-245C-45DF-A9A5-EABECEA4295F}">
  <ds:schemaRefs>
    <ds:schemaRef ds:uri="http://schemas.microsoft.com/sharepoint/v3/contenttype/forms"/>
  </ds:schemaRefs>
</ds:datastoreItem>
</file>

<file path=customXml/itemProps2.xml><?xml version="1.0" encoding="utf-8"?>
<ds:datastoreItem xmlns:ds="http://schemas.openxmlformats.org/officeDocument/2006/customXml" ds:itemID="{73B851B7-D313-4E85-A1E0-5976CFE11EC3}">
  <ds:schemaRefs>
    <ds:schemaRef ds:uri="http://schemas.microsoft.com/office/2006/metadata/properties"/>
    <ds:schemaRef ds:uri="http://schemas.microsoft.com/office/infopath/2007/PartnerControls"/>
    <ds:schemaRef ds:uri="b7b985a6-5614-4791-8283-b6a0b2c6681f"/>
    <ds:schemaRef ds:uri="bbb466d9-fd0a-40ba-89cb-77eb15c2a30a"/>
    <ds:schemaRef ds:uri="http://schemas.microsoft.com/sharepoint/v3"/>
  </ds:schemaRefs>
</ds:datastoreItem>
</file>

<file path=customXml/itemProps3.xml><?xml version="1.0" encoding="utf-8"?>
<ds:datastoreItem xmlns:ds="http://schemas.openxmlformats.org/officeDocument/2006/customXml" ds:itemID="{07C21143-5AB8-4EA3-937A-9747A98D3C3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7b985a6-5614-4791-8283-b6a0b2c6681f"/>
    <ds:schemaRef ds:uri="bbb466d9-fd0a-40ba-89cb-77eb15c2a30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blank</Template>
  <TotalTime>25</TotalTime>
  <Words>3019</Words>
  <Application>Microsoft Office PowerPoint</Application>
  <PresentationFormat>Widescreen</PresentationFormat>
  <Paragraphs>188</Paragraphs>
  <Slides>10</Slides>
  <Notes>3</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Courier New</vt:lpstr>
      <vt:lpstr>Verdana</vt:lpstr>
      <vt:lpstr>Wingdings</vt:lpstr>
      <vt:lpstr>MW_Public_widescreen</vt:lpstr>
      <vt:lpstr>SWE and MathWorks Present:  Simulink Onramp</vt:lpstr>
      <vt:lpstr>Today:</vt:lpstr>
      <vt:lpstr>Simulink Overview</vt:lpstr>
      <vt:lpstr>Why use Simulink?</vt:lpstr>
      <vt:lpstr>Lockheed Martin Space Systems Develops GN&amp;C System for IRIS Satellite with Model-Based Design   </vt:lpstr>
      <vt:lpstr>Preceyes Accelerates Development of World’s First Eye-Surgery Robot Using Model-Based Design    </vt:lpstr>
      <vt:lpstr>Simulink Onramp</vt:lpstr>
      <vt:lpstr>Opening Simulink Onramp</vt:lpstr>
      <vt:lpstr>Prizes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subject/>
  <dc:creator>Owen Paul</dc:creator>
  <cp:keywords>Version 19.0</cp:keywords>
  <dc:description/>
  <cp:lastModifiedBy>Ben Pasquariello</cp:lastModifiedBy>
  <cp:revision>4</cp:revision>
  <dcterms:created xsi:type="dcterms:W3CDTF">2019-10-10T19:07:01Z</dcterms:created>
  <dcterms:modified xsi:type="dcterms:W3CDTF">2023-07-20T14:25:57Z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441712758</vt:i4>
  </property>
  <property fmtid="{D5CDD505-2E9C-101B-9397-08002B2CF9AE}" pid="3" name="_NewReviewCycle">
    <vt:lpwstr/>
  </property>
  <property fmtid="{D5CDD505-2E9C-101B-9397-08002B2CF9AE}" pid="4" name="_EmailSubject">
    <vt:lpwstr>Quick PPT question</vt:lpwstr>
  </property>
  <property fmtid="{D5CDD505-2E9C-101B-9397-08002B2CF9AE}" pid="5" name="_AuthorEmail">
    <vt:lpwstr>Julie.Cornell@mathworks.com</vt:lpwstr>
  </property>
  <property fmtid="{D5CDD505-2E9C-101B-9397-08002B2CF9AE}" pid="6" name="_AuthorEmailDisplayName">
    <vt:lpwstr>Julie Cornell</vt:lpwstr>
  </property>
  <property fmtid="{D5CDD505-2E9C-101B-9397-08002B2CF9AE}" pid="7" name="ContentTypeId">
    <vt:lpwstr>0x0101005CED2B3B9BAE8849942648134EEE717D</vt:lpwstr>
  </property>
  <property fmtid="{D5CDD505-2E9C-101B-9397-08002B2CF9AE}" pid="8" name="Order">
    <vt:r8>47491500</vt:r8>
  </property>
  <property fmtid="{D5CDD505-2E9C-101B-9397-08002B2CF9AE}" pid="9" name="xd_Signature">
    <vt:bool>false</vt:bool>
  </property>
  <property fmtid="{D5CDD505-2E9C-101B-9397-08002B2CF9AE}" pid="10" name="xd_ProgID">
    <vt:lpwstr/>
  </property>
  <property fmtid="{D5CDD505-2E9C-101B-9397-08002B2CF9AE}" pid="11" name="ComplianceAssetId">
    <vt:lpwstr/>
  </property>
  <property fmtid="{D5CDD505-2E9C-101B-9397-08002B2CF9AE}" pid="12" name="TemplateUrl">
    <vt:lpwstr/>
  </property>
</Properties>
</file>

<file path=docProps/thumbnail.jpeg>
</file>